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Arimo" charset="1" panose="020B0604020202020204"/>
      <p:regular r:id="rId32"/>
    </p:embeddedFont>
    <p:embeddedFont>
      <p:font typeface="Source Han Sans JP" charset="1" panose="020B0400000000000000"/>
      <p:regular r:id="rId33"/>
    </p:embeddedFont>
    <p:embeddedFont>
      <p:font typeface="Source Han Sans JP Bold" charset="1" panose="020B08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2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http://Shiksha.com" TargetMode="External" Type="http://schemas.openxmlformats.org/officeDocument/2006/relationships/hyperlink"/><Relationship Id="rId4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5000"/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814832" y="9258300"/>
            <a:ext cx="1702839" cy="706678"/>
          </a:xfrm>
          <a:custGeom>
            <a:avLst/>
            <a:gdLst/>
            <a:ahLst/>
            <a:cxnLst/>
            <a:rect r="r" b="b" t="t" l="l"/>
            <a:pathLst>
              <a:path h="706678" w="1702839">
                <a:moveTo>
                  <a:pt x="0" y="0"/>
                </a:moveTo>
                <a:lnTo>
                  <a:pt x="1702839" y="0"/>
                </a:lnTo>
                <a:lnTo>
                  <a:pt x="1702839" y="706678"/>
                </a:lnTo>
                <a:lnTo>
                  <a:pt x="0" y="706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50237" y="3374677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Data Scraping &amp; Analysis of Top Indian Colleges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5533727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Exploring fees, placements, rankings, and ROI with real-world data.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7" y="6306294"/>
            <a:ext cx="9445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Presented by: Ashok T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E3D8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810048" y="1620934"/>
            <a:ext cx="10683430" cy="6864104"/>
          </a:xfrm>
          <a:custGeom>
            <a:avLst/>
            <a:gdLst/>
            <a:ahLst/>
            <a:cxnLst/>
            <a:rect r="r" b="b" t="t" l="l"/>
            <a:pathLst>
              <a:path h="6864104" w="10683430">
                <a:moveTo>
                  <a:pt x="0" y="0"/>
                </a:moveTo>
                <a:lnTo>
                  <a:pt x="10683430" y="0"/>
                </a:lnTo>
                <a:lnTo>
                  <a:pt x="10683430" y="6864104"/>
                </a:lnTo>
                <a:lnTo>
                  <a:pt x="0" y="6864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401188"/>
            <a:ext cx="16303526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Distribution of Fees in Indian Higher Education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709422"/>
            <a:ext cx="16303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Most colleges fall between </a:t>
            </a:r>
            <a:r>
              <a:rPr lang="en-US" sz="2187" b="true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₹5–15 lakh</a:t>
            </a: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, with rare outliers above ₹20 lakh. This shows that higher education in India is still moderately priced, though MBA tends to cost more.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467850" y="4806554"/>
            <a:ext cx="28575" cy="824805"/>
            <a:chOff x="0" y="0"/>
            <a:chExt cx="38100" cy="10997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100" cy="1099693"/>
            </a:xfrm>
            <a:custGeom>
              <a:avLst/>
              <a:gdLst/>
              <a:ahLst/>
              <a:cxnLst/>
              <a:rect r="r" b="b" t="t" l="l"/>
              <a:pathLst>
                <a:path h="1099693" w="38100">
                  <a:moveTo>
                    <a:pt x="0" y="0"/>
                  </a:moveTo>
                  <a:lnTo>
                    <a:pt x="38100" y="0"/>
                  </a:lnTo>
                  <a:lnTo>
                    <a:pt x="38100" y="1099693"/>
                  </a:lnTo>
                  <a:lnTo>
                    <a:pt x="0" y="1099693"/>
                  </a:lnTo>
                  <a:close/>
                </a:path>
              </a:pathLst>
            </a:custGeom>
            <a:solidFill>
              <a:srgbClr val="3E2513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18082" y="1852429"/>
            <a:ext cx="9634708" cy="6178257"/>
          </a:xfrm>
          <a:custGeom>
            <a:avLst/>
            <a:gdLst/>
            <a:ahLst/>
            <a:cxnLst/>
            <a:rect r="r" b="b" t="t" l="l"/>
            <a:pathLst>
              <a:path h="6178257" w="9634708">
                <a:moveTo>
                  <a:pt x="0" y="0"/>
                </a:moveTo>
                <a:lnTo>
                  <a:pt x="9634709" y="0"/>
                </a:lnTo>
                <a:lnTo>
                  <a:pt x="9634709" y="6178256"/>
                </a:lnTo>
                <a:lnTo>
                  <a:pt x="0" y="6178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05336" y="651570"/>
            <a:ext cx="11477179" cy="862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sz="5062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Salary Distribution Post-Graduation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5767" y="2046834"/>
            <a:ext cx="7077555" cy="88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1"/>
              </a:lnSpc>
            </a:pPr>
            <a:r>
              <a:rPr lang="en-US" sz="2272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Upon graduation, the salary landscape in India presents a varied picture: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5767" y="3461400"/>
            <a:ext cx="7077555" cy="42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2707" indent="-171354" lvl="1">
              <a:lnSpc>
                <a:spcPts val="3621"/>
              </a:lnSpc>
              <a:buFont typeface="Arial"/>
              <a:buChar char="•"/>
            </a:pPr>
            <a:r>
              <a:rPr lang="en-US" sz="2272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The majority of salaries lie between </a:t>
            </a:r>
            <a:r>
              <a:rPr lang="en-US" b="true" sz="2272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₹5–20 lakh</a:t>
            </a:r>
            <a:r>
              <a:rPr lang="en-US" sz="2272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75767" y="4008978"/>
            <a:ext cx="7077555" cy="88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2707" indent="-171354" lvl="1">
              <a:lnSpc>
                <a:spcPts val="3621"/>
              </a:lnSpc>
              <a:buFont typeface="Arial"/>
              <a:buChar char="•"/>
            </a:pPr>
            <a:r>
              <a:rPr lang="en-US" sz="2272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Only a few top institutes manage to offer packages that cross </a:t>
            </a:r>
            <a:r>
              <a:rPr lang="en-US" b="true" sz="2272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₹30 lakh</a:t>
            </a:r>
            <a:r>
              <a:rPr lang="en-US" sz="2272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20829" y="5366764"/>
            <a:ext cx="6732493" cy="133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1"/>
              </a:lnSpc>
            </a:pPr>
            <a:r>
              <a:rPr lang="en-US" sz="2272" b="true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Outcome:</a:t>
            </a:r>
            <a:r>
              <a:rPr lang="en-US" sz="2272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Top packages are rare; average salaries are modest, highlighting the competitive nature of the job market.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814832" y="9258300"/>
            <a:ext cx="1702839" cy="706678"/>
          </a:xfrm>
          <a:custGeom>
            <a:avLst/>
            <a:gdLst/>
            <a:ahLst/>
            <a:cxnLst/>
            <a:rect r="r" b="b" t="t" l="l"/>
            <a:pathLst>
              <a:path h="706678" w="1702839">
                <a:moveTo>
                  <a:pt x="0" y="0"/>
                </a:moveTo>
                <a:lnTo>
                  <a:pt x="1702839" y="0"/>
                </a:lnTo>
                <a:lnTo>
                  <a:pt x="1702839" y="706678"/>
                </a:lnTo>
                <a:lnTo>
                  <a:pt x="0" y="706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E3D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13458" y="12358092"/>
            <a:ext cx="17261086" cy="623144"/>
            <a:chOff x="0" y="0"/>
            <a:chExt cx="23014782" cy="8308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014814" cy="830834"/>
            </a:xfrm>
            <a:custGeom>
              <a:avLst/>
              <a:gdLst/>
              <a:ahLst/>
              <a:cxnLst/>
              <a:rect r="r" b="b" t="t" l="l"/>
              <a:pathLst>
                <a:path h="830834" w="23014814">
                  <a:moveTo>
                    <a:pt x="0" y="29337"/>
                  </a:moveTo>
                  <a:cubicBezTo>
                    <a:pt x="0" y="13081"/>
                    <a:pt x="13081" y="0"/>
                    <a:pt x="29337" y="0"/>
                  </a:cubicBezTo>
                  <a:lnTo>
                    <a:pt x="22985476" y="0"/>
                  </a:lnTo>
                  <a:cubicBezTo>
                    <a:pt x="23001732" y="0"/>
                    <a:pt x="23014814" y="13081"/>
                    <a:pt x="23014814" y="29337"/>
                  </a:cubicBezTo>
                  <a:lnTo>
                    <a:pt x="23014814" y="801497"/>
                  </a:lnTo>
                  <a:cubicBezTo>
                    <a:pt x="23014814" y="817753"/>
                    <a:pt x="23001732" y="830834"/>
                    <a:pt x="22985476" y="830834"/>
                  </a:cubicBezTo>
                  <a:lnTo>
                    <a:pt x="29337" y="830834"/>
                  </a:lnTo>
                  <a:cubicBezTo>
                    <a:pt x="13081" y="830834"/>
                    <a:pt x="0" y="817753"/>
                    <a:pt x="0" y="801497"/>
                  </a:cubicBezTo>
                  <a:close/>
                </a:path>
              </a:pathLst>
            </a:custGeom>
            <a:solidFill>
              <a:srgbClr val="B6D6F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0052" y="12574935"/>
            <a:ext cx="183356" cy="146596"/>
            <a:chOff x="0" y="0"/>
            <a:chExt cx="244475" cy="195462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44475" cy="195453"/>
            </a:xfrm>
            <a:custGeom>
              <a:avLst/>
              <a:gdLst/>
              <a:ahLst/>
              <a:cxnLst/>
              <a:rect r="r" b="b" t="t" l="l"/>
              <a:pathLst>
                <a:path h="195453" w="244475">
                  <a:moveTo>
                    <a:pt x="0" y="0"/>
                  </a:moveTo>
                  <a:lnTo>
                    <a:pt x="244475" y="0"/>
                  </a:lnTo>
                  <a:lnTo>
                    <a:pt x="244475" y="195453"/>
                  </a:lnTo>
                  <a:lnTo>
                    <a:pt x="0" y="195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36" t="0" r="-636" b="-4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397570" y="2564429"/>
            <a:ext cx="9492860" cy="7060315"/>
          </a:xfrm>
          <a:custGeom>
            <a:avLst/>
            <a:gdLst/>
            <a:ahLst/>
            <a:cxnLst/>
            <a:rect r="r" b="b" t="t" l="l"/>
            <a:pathLst>
              <a:path h="7060315" w="9492860">
                <a:moveTo>
                  <a:pt x="0" y="0"/>
                </a:moveTo>
                <a:lnTo>
                  <a:pt x="9492860" y="0"/>
                </a:lnTo>
                <a:lnTo>
                  <a:pt x="9492860" y="7060315"/>
                </a:lnTo>
                <a:lnTo>
                  <a:pt x="0" y="70603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43409" y="1269882"/>
            <a:ext cx="6015930" cy="477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874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Median Fees by Academic Stream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85489"/>
            <a:ext cx="17261086" cy="417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4"/>
              </a:lnSpc>
            </a:pPr>
            <a:r>
              <a:rPr lang="en-US" sz="2224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Understanding the financial commitment for different academic streams is crucial for prospective students: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3458" y="11338620"/>
            <a:ext cx="17261086" cy="28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9664" indent="-84832" lvl="1">
              <a:lnSpc>
                <a:spcPts val="1812"/>
              </a:lnSpc>
              <a:buFont typeface="Arial"/>
              <a:buChar char="•"/>
            </a:pPr>
            <a:r>
              <a:rPr lang="en-US" b="true" sz="1124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MBA has the highest median fees</a:t>
            </a:r>
            <a:r>
              <a:rPr lang="en-US" sz="1124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, reflecting its premium positioning.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3458" y="11624667"/>
            <a:ext cx="17261086" cy="28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9664" indent="-84832" lvl="1">
              <a:lnSpc>
                <a:spcPts val="1812"/>
              </a:lnSpc>
              <a:buFont typeface="Arial"/>
              <a:buChar char="•"/>
            </a:pPr>
            <a:r>
              <a:rPr lang="en-US" b="true" sz="1124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Engineering is the most affordable</a:t>
            </a:r>
            <a:r>
              <a:rPr lang="en-US" sz="1124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among the three, making it accessible to a wider demographic.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3458" y="11910715"/>
            <a:ext cx="17261086" cy="28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9664" indent="-84832" lvl="1">
              <a:lnSpc>
                <a:spcPts val="1812"/>
              </a:lnSpc>
              <a:buFont typeface="Arial"/>
              <a:buChar char="•"/>
            </a:pPr>
            <a:r>
              <a:rPr lang="en-US" sz="1124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Medical sits in between, requiring a significant but manageable investment.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0005" y="12493675"/>
            <a:ext cx="16637942" cy="28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124" b="true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Insight:</a:t>
            </a:r>
            <a:r>
              <a:rPr lang="en-US" sz="1124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An MBA requires a big financial commitment upfront, demanding careful consideration of its potential returns.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96854" y="385403"/>
            <a:ext cx="5587484" cy="593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5"/>
              </a:lnSpc>
              <a:spcBef>
                <a:spcPct val="0"/>
              </a:spcBef>
            </a:pPr>
            <a:r>
              <a:rPr lang="en-US" sz="3172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Section 2: Comparing Streams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141274" y="1770161"/>
            <a:ext cx="6427142" cy="6427142"/>
            <a:chOff x="0" y="0"/>
            <a:chExt cx="8569523" cy="8569523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8569579" cy="8569579"/>
            </a:xfrm>
            <a:custGeom>
              <a:avLst/>
              <a:gdLst/>
              <a:ahLst/>
              <a:cxnLst/>
              <a:rect r="r" b="b" t="t" l="l"/>
              <a:pathLst>
                <a:path h="8569579" w="8569579">
                  <a:moveTo>
                    <a:pt x="0" y="0"/>
                  </a:moveTo>
                  <a:lnTo>
                    <a:pt x="8569579" y="0"/>
                  </a:lnTo>
                  <a:lnTo>
                    <a:pt x="8569579" y="8569579"/>
                  </a:lnTo>
                  <a:lnTo>
                    <a:pt x="0" y="8569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5000"/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82568" y="1406531"/>
            <a:ext cx="8034931" cy="5955893"/>
          </a:xfrm>
          <a:custGeom>
            <a:avLst/>
            <a:gdLst/>
            <a:ahLst/>
            <a:cxnLst/>
            <a:rect r="r" b="b" t="t" l="l"/>
            <a:pathLst>
              <a:path h="5955893" w="8034931">
                <a:moveTo>
                  <a:pt x="0" y="0"/>
                </a:moveTo>
                <a:lnTo>
                  <a:pt x="8034931" y="0"/>
                </a:lnTo>
                <a:lnTo>
                  <a:pt x="8034931" y="5955892"/>
                </a:lnTo>
                <a:lnTo>
                  <a:pt x="0" y="5955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23346" y="525066"/>
            <a:ext cx="9041309" cy="69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062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Median Salary by Academic Stream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8960" y="7488288"/>
            <a:ext cx="9894689" cy="723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The median salary varies significantly across different academic streams, influencing career expectations: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8960" y="8341816"/>
            <a:ext cx="9894689" cy="723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562"/>
              </a:lnSpc>
              <a:buFont typeface="Arial"/>
              <a:buChar char="•"/>
            </a:pPr>
            <a:r>
              <a:rPr lang="en-US" b="true" sz="1625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MBA salaries are the highest</a:t>
            </a:r>
            <a:r>
              <a:rPr lang="en-US" sz="1625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, but they also tend to vary widely, indicating a high-risk, high-reward scenario.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8960" y="9080748"/>
            <a:ext cx="9894689" cy="390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562"/>
              </a:lnSpc>
              <a:buFont typeface="Arial"/>
              <a:buChar char="•"/>
            </a:pPr>
            <a:r>
              <a:rPr lang="en-US" b="true" sz="1625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Medical offers stable outcomes</a:t>
            </a:r>
            <a:r>
              <a:rPr lang="en-US" sz="1625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, providing consistent and predictable career progression.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8960" y="9486602"/>
            <a:ext cx="9894689" cy="723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562"/>
              </a:lnSpc>
              <a:buFont typeface="Arial"/>
              <a:buChar char="•"/>
            </a:pPr>
            <a:r>
              <a:rPr lang="en-US" b="true" sz="1625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Engineering salaries are modest but predictable</a:t>
            </a:r>
            <a:r>
              <a:rPr lang="en-US" sz="1625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, offering a reliable entry into the professional world.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41274" y="8374410"/>
            <a:ext cx="6427142" cy="723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625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Students need to weigh </a:t>
            </a:r>
            <a:r>
              <a:rPr lang="en-US" sz="1625" b="true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“potential vs stability”</a:t>
            </a:r>
            <a:r>
              <a:rPr lang="en-US" sz="1625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carefully when choosing their academic path.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814832" y="9258300"/>
            <a:ext cx="1702839" cy="706678"/>
          </a:xfrm>
          <a:custGeom>
            <a:avLst/>
            <a:gdLst/>
            <a:ahLst/>
            <a:cxnLst/>
            <a:rect r="r" b="b" t="t" l="l"/>
            <a:pathLst>
              <a:path h="706678" w="1702839">
                <a:moveTo>
                  <a:pt x="0" y="0"/>
                </a:moveTo>
                <a:lnTo>
                  <a:pt x="1702839" y="0"/>
                </a:lnTo>
                <a:lnTo>
                  <a:pt x="1702839" y="706678"/>
                </a:lnTo>
                <a:lnTo>
                  <a:pt x="0" y="706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E3D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09030" y="1784002"/>
            <a:ext cx="16669941" cy="436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A closer look at salary distributions reveals distinct patterns for each major academic stream: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162085" y="1512358"/>
            <a:ext cx="5431036" cy="3217465"/>
            <a:chOff x="0" y="0"/>
            <a:chExt cx="7241382" cy="428995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241382" cy="4289953"/>
              <a:chOff x="0" y="0"/>
              <a:chExt cx="7241382" cy="428995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9050" y="8550"/>
                <a:ext cx="7203313" cy="4272875"/>
              </a:xfrm>
              <a:custGeom>
                <a:avLst/>
                <a:gdLst/>
                <a:ahLst/>
                <a:cxnLst/>
                <a:rect r="r" b="b" t="t" l="l"/>
                <a:pathLst>
                  <a:path h="4272875" w="7203313">
                    <a:moveTo>
                      <a:pt x="0" y="82190"/>
                    </a:moveTo>
                    <a:cubicBezTo>
                      <a:pt x="0" y="36820"/>
                      <a:pt x="81915" y="0"/>
                      <a:pt x="182880" y="0"/>
                    </a:cubicBezTo>
                    <a:lnTo>
                      <a:pt x="7020433" y="0"/>
                    </a:lnTo>
                    <a:cubicBezTo>
                      <a:pt x="7121398" y="0"/>
                      <a:pt x="7203313" y="36820"/>
                      <a:pt x="7203313" y="82190"/>
                    </a:cubicBezTo>
                    <a:lnTo>
                      <a:pt x="7203313" y="4190684"/>
                    </a:lnTo>
                    <a:cubicBezTo>
                      <a:pt x="7203313" y="4236054"/>
                      <a:pt x="7121398" y="4272875"/>
                      <a:pt x="7020433" y="4272875"/>
                    </a:cubicBezTo>
                    <a:lnTo>
                      <a:pt x="182880" y="4272875"/>
                    </a:lnTo>
                    <a:cubicBezTo>
                      <a:pt x="81915" y="4272875"/>
                      <a:pt x="0" y="4236054"/>
                      <a:pt x="0" y="4190684"/>
                    </a:cubicBezTo>
                    <a:close/>
                  </a:path>
                </a:pathLst>
              </a:custGeom>
              <a:solidFill>
                <a:srgbClr val="F3E3D8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241413" cy="4290000"/>
              </a:xfrm>
              <a:custGeom>
                <a:avLst/>
                <a:gdLst/>
                <a:ahLst/>
                <a:cxnLst/>
                <a:rect r="r" b="b" t="t" l="l"/>
                <a:pathLst>
                  <a:path h="4290000" w="7241413">
                    <a:moveTo>
                      <a:pt x="0" y="90740"/>
                    </a:moveTo>
                    <a:cubicBezTo>
                      <a:pt x="0" y="40639"/>
                      <a:pt x="90424" y="0"/>
                      <a:pt x="201930" y="0"/>
                    </a:cubicBezTo>
                    <a:lnTo>
                      <a:pt x="7039483" y="0"/>
                    </a:lnTo>
                    <a:lnTo>
                      <a:pt x="7039483" y="8550"/>
                    </a:lnTo>
                    <a:lnTo>
                      <a:pt x="7039483" y="0"/>
                    </a:lnTo>
                    <a:cubicBezTo>
                      <a:pt x="7150989" y="0"/>
                      <a:pt x="7241413" y="40639"/>
                      <a:pt x="7241413" y="90740"/>
                    </a:cubicBezTo>
                    <a:lnTo>
                      <a:pt x="7222363" y="90740"/>
                    </a:lnTo>
                    <a:lnTo>
                      <a:pt x="7241413" y="90740"/>
                    </a:lnTo>
                    <a:lnTo>
                      <a:pt x="7241413" y="4199234"/>
                    </a:lnTo>
                    <a:lnTo>
                      <a:pt x="7222363" y="4199234"/>
                    </a:lnTo>
                    <a:lnTo>
                      <a:pt x="7241413" y="4199234"/>
                    </a:lnTo>
                    <a:cubicBezTo>
                      <a:pt x="7241413" y="4249335"/>
                      <a:pt x="7150989" y="4290000"/>
                      <a:pt x="7039483" y="4290000"/>
                    </a:cubicBezTo>
                    <a:lnTo>
                      <a:pt x="7039483" y="4281425"/>
                    </a:lnTo>
                    <a:lnTo>
                      <a:pt x="7039483" y="4290000"/>
                    </a:lnTo>
                    <a:lnTo>
                      <a:pt x="201930" y="4290000"/>
                    </a:lnTo>
                    <a:lnTo>
                      <a:pt x="201930" y="4281425"/>
                    </a:lnTo>
                    <a:lnTo>
                      <a:pt x="201930" y="4290000"/>
                    </a:lnTo>
                    <a:cubicBezTo>
                      <a:pt x="90424" y="4290000"/>
                      <a:pt x="0" y="4249335"/>
                      <a:pt x="0" y="4199234"/>
                    </a:cubicBezTo>
                    <a:lnTo>
                      <a:pt x="0" y="90740"/>
                    </a:lnTo>
                    <a:lnTo>
                      <a:pt x="19050" y="90740"/>
                    </a:lnTo>
                    <a:lnTo>
                      <a:pt x="0" y="90740"/>
                    </a:lnTo>
                    <a:moveTo>
                      <a:pt x="38100" y="90740"/>
                    </a:moveTo>
                    <a:lnTo>
                      <a:pt x="38100" y="4199234"/>
                    </a:lnTo>
                    <a:lnTo>
                      <a:pt x="19050" y="4199234"/>
                    </a:lnTo>
                    <a:lnTo>
                      <a:pt x="38100" y="4199234"/>
                    </a:lnTo>
                    <a:cubicBezTo>
                      <a:pt x="38100" y="4239931"/>
                      <a:pt x="111506" y="4272875"/>
                      <a:pt x="201930" y="4272875"/>
                    </a:cubicBezTo>
                    <a:lnTo>
                      <a:pt x="7039483" y="4272875"/>
                    </a:lnTo>
                    <a:cubicBezTo>
                      <a:pt x="7129907" y="4272875"/>
                      <a:pt x="7203313" y="4239931"/>
                      <a:pt x="7203313" y="4199234"/>
                    </a:cubicBezTo>
                    <a:lnTo>
                      <a:pt x="7203313" y="90740"/>
                    </a:lnTo>
                    <a:cubicBezTo>
                      <a:pt x="7203313" y="50044"/>
                      <a:pt x="7129907" y="17099"/>
                      <a:pt x="7039483" y="17099"/>
                    </a:cubicBezTo>
                    <a:lnTo>
                      <a:pt x="201930" y="17099"/>
                    </a:lnTo>
                    <a:lnTo>
                      <a:pt x="201930" y="8550"/>
                    </a:lnTo>
                    <a:lnTo>
                      <a:pt x="201930" y="17099"/>
                    </a:lnTo>
                    <a:cubicBezTo>
                      <a:pt x="111506" y="17099"/>
                      <a:pt x="38100" y="50044"/>
                      <a:pt x="38100" y="90740"/>
                    </a:cubicBezTo>
                    <a:close/>
                  </a:path>
                </a:pathLst>
              </a:custGeom>
              <a:solidFill>
                <a:srgbClr val="D8D4D4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614660" y="338633"/>
              <a:ext cx="6396435" cy="479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12"/>
                </a:lnSpc>
              </a:pPr>
              <a:r>
                <a:rPr lang="en-US" sz="2249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MBA: High Potential, Inconsistency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14660" y="977992"/>
              <a:ext cx="6396435" cy="2843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4"/>
                </a:lnSpc>
              </a:pPr>
              <a:r>
                <a:rPr lang="en-US" sz="1812">
                  <a:solidFill>
                    <a:srgbClr val="504C49"/>
                  </a:solidFill>
                  <a:latin typeface="Source Han Sans JP"/>
                  <a:ea typeface="Source Han Sans JP"/>
                  <a:cs typeface="Source Han Sans JP"/>
                  <a:sym typeface="Source Han Sans JP"/>
                </a:rPr>
                <a:t>MBA graduates often see the highest salary ceilings, but there's a significant spread, meaning not everyone achieves top-tier compensation. Success heavily depends on the institution, specialization, and individual performance.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162085" y="4729823"/>
            <a:ext cx="5431185" cy="2608757"/>
            <a:chOff x="0" y="0"/>
            <a:chExt cx="7241580" cy="3478343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7241580" cy="3478343"/>
              <a:chOff x="0" y="0"/>
              <a:chExt cx="7241580" cy="347834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9050" y="6932"/>
                <a:ext cx="7203440" cy="3464496"/>
              </a:xfrm>
              <a:custGeom>
                <a:avLst/>
                <a:gdLst/>
                <a:ahLst/>
                <a:cxnLst/>
                <a:rect r="r" b="b" t="t" l="l"/>
                <a:pathLst>
                  <a:path h="3464496" w="7203440">
                    <a:moveTo>
                      <a:pt x="0" y="66641"/>
                    </a:moveTo>
                    <a:cubicBezTo>
                      <a:pt x="0" y="29855"/>
                      <a:pt x="81915" y="0"/>
                      <a:pt x="182880" y="0"/>
                    </a:cubicBezTo>
                    <a:lnTo>
                      <a:pt x="7020560" y="0"/>
                    </a:lnTo>
                    <a:cubicBezTo>
                      <a:pt x="7121525" y="0"/>
                      <a:pt x="7203440" y="29855"/>
                      <a:pt x="7203440" y="66641"/>
                    </a:cubicBezTo>
                    <a:lnTo>
                      <a:pt x="7203440" y="3397855"/>
                    </a:lnTo>
                    <a:cubicBezTo>
                      <a:pt x="7203440" y="3434642"/>
                      <a:pt x="7121525" y="3464496"/>
                      <a:pt x="7020560" y="3464496"/>
                    </a:cubicBezTo>
                    <a:lnTo>
                      <a:pt x="182880" y="3464496"/>
                    </a:lnTo>
                    <a:cubicBezTo>
                      <a:pt x="81915" y="3464496"/>
                      <a:pt x="0" y="3434642"/>
                      <a:pt x="0" y="3397855"/>
                    </a:cubicBezTo>
                    <a:close/>
                  </a:path>
                </a:pathLst>
              </a:custGeom>
              <a:solidFill>
                <a:srgbClr val="F3E3D8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241540" cy="3478390"/>
              </a:xfrm>
              <a:custGeom>
                <a:avLst/>
                <a:gdLst/>
                <a:ahLst/>
                <a:cxnLst/>
                <a:rect r="r" b="b" t="t" l="l"/>
                <a:pathLst>
                  <a:path h="3478390" w="7241540">
                    <a:moveTo>
                      <a:pt x="0" y="73573"/>
                    </a:moveTo>
                    <a:cubicBezTo>
                      <a:pt x="0" y="32951"/>
                      <a:pt x="90424" y="0"/>
                      <a:pt x="201930" y="0"/>
                    </a:cubicBezTo>
                    <a:lnTo>
                      <a:pt x="7039610" y="0"/>
                    </a:lnTo>
                    <a:lnTo>
                      <a:pt x="7039610" y="6932"/>
                    </a:lnTo>
                    <a:lnTo>
                      <a:pt x="7039610" y="0"/>
                    </a:lnTo>
                    <a:cubicBezTo>
                      <a:pt x="7151116" y="0"/>
                      <a:pt x="7241540" y="32951"/>
                      <a:pt x="7241540" y="73573"/>
                    </a:cubicBezTo>
                    <a:lnTo>
                      <a:pt x="7222490" y="73573"/>
                    </a:lnTo>
                    <a:lnTo>
                      <a:pt x="7241540" y="73573"/>
                    </a:lnTo>
                    <a:lnTo>
                      <a:pt x="7241540" y="3404787"/>
                    </a:lnTo>
                    <a:lnTo>
                      <a:pt x="7222490" y="3404787"/>
                    </a:lnTo>
                    <a:lnTo>
                      <a:pt x="7241540" y="3404787"/>
                    </a:lnTo>
                    <a:cubicBezTo>
                      <a:pt x="7241540" y="3445409"/>
                      <a:pt x="7151116" y="3478390"/>
                      <a:pt x="7039610" y="3478390"/>
                    </a:cubicBezTo>
                    <a:lnTo>
                      <a:pt x="7039610" y="3471428"/>
                    </a:lnTo>
                    <a:lnTo>
                      <a:pt x="7039610" y="3478390"/>
                    </a:lnTo>
                    <a:lnTo>
                      <a:pt x="201930" y="3478390"/>
                    </a:lnTo>
                    <a:lnTo>
                      <a:pt x="201930" y="3471428"/>
                    </a:lnTo>
                    <a:lnTo>
                      <a:pt x="201930" y="3478390"/>
                    </a:lnTo>
                    <a:cubicBezTo>
                      <a:pt x="90424" y="3478390"/>
                      <a:pt x="0" y="3445409"/>
                      <a:pt x="0" y="3404787"/>
                    </a:cubicBezTo>
                    <a:lnTo>
                      <a:pt x="0" y="73573"/>
                    </a:lnTo>
                    <a:lnTo>
                      <a:pt x="19050" y="73573"/>
                    </a:lnTo>
                    <a:lnTo>
                      <a:pt x="0" y="73573"/>
                    </a:lnTo>
                    <a:moveTo>
                      <a:pt x="38100" y="73573"/>
                    </a:moveTo>
                    <a:lnTo>
                      <a:pt x="38100" y="3404787"/>
                    </a:lnTo>
                    <a:lnTo>
                      <a:pt x="19050" y="3404787"/>
                    </a:lnTo>
                    <a:lnTo>
                      <a:pt x="38100" y="3404787"/>
                    </a:lnTo>
                    <a:cubicBezTo>
                      <a:pt x="38100" y="3437784"/>
                      <a:pt x="111506" y="3464496"/>
                      <a:pt x="201930" y="3464496"/>
                    </a:cubicBezTo>
                    <a:lnTo>
                      <a:pt x="7039610" y="3464496"/>
                    </a:lnTo>
                    <a:cubicBezTo>
                      <a:pt x="7130034" y="3464496"/>
                      <a:pt x="7203440" y="3437784"/>
                      <a:pt x="7203440" y="3404787"/>
                    </a:cubicBezTo>
                    <a:lnTo>
                      <a:pt x="7203440" y="73573"/>
                    </a:lnTo>
                    <a:cubicBezTo>
                      <a:pt x="7203440" y="40576"/>
                      <a:pt x="7130161" y="13864"/>
                      <a:pt x="7039610" y="13864"/>
                    </a:cubicBezTo>
                    <a:lnTo>
                      <a:pt x="201930" y="13864"/>
                    </a:lnTo>
                    <a:lnTo>
                      <a:pt x="201930" y="6932"/>
                    </a:lnTo>
                    <a:lnTo>
                      <a:pt x="201930" y="13864"/>
                    </a:lnTo>
                    <a:cubicBezTo>
                      <a:pt x="111506" y="13864"/>
                      <a:pt x="38100" y="40576"/>
                      <a:pt x="38100" y="73573"/>
                    </a:cubicBezTo>
                    <a:close/>
                  </a:path>
                </a:pathLst>
              </a:custGeom>
              <a:solidFill>
                <a:srgbClr val="D8D4D4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479623" y="336748"/>
              <a:ext cx="6396633" cy="479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12"/>
                </a:lnSpc>
              </a:pPr>
              <a:r>
                <a:rPr lang="en-US" sz="2249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Engineering: Stable, Fewer Extremes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479623" y="934243"/>
              <a:ext cx="6396633" cy="2361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1812">
                  <a:solidFill>
                    <a:srgbClr val="504C49"/>
                  </a:solidFill>
                  <a:latin typeface="Source Han Sans JP"/>
                  <a:ea typeface="Source Han Sans JP"/>
                  <a:cs typeface="Source Han Sans JP"/>
                  <a:sym typeface="Source Han Sans JP"/>
                </a:rPr>
                <a:t>Engineering salaries are generally more consistent. While there are fewer extreme high-end packages compared to MBA, the baseline is solid, and career progression is often steady and predictable.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162085" y="1850677"/>
            <a:ext cx="47625" cy="7550756"/>
            <a:chOff x="0" y="0"/>
            <a:chExt cx="55919" cy="88657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5919" cy="8865818"/>
            </a:xfrm>
            <a:custGeom>
              <a:avLst/>
              <a:gdLst/>
              <a:ahLst/>
              <a:cxnLst/>
              <a:rect r="r" b="b" t="t" l="l"/>
              <a:pathLst>
                <a:path h="8865818" w="55919">
                  <a:moveTo>
                    <a:pt x="0" y="43048"/>
                  </a:moveTo>
                  <a:cubicBezTo>
                    <a:pt x="0" y="19277"/>
                    <a:pt x="7596" y="0"/>
                    <a:pt x="16962" y="0"/>
                  </a:cubicBezTo>
                  <a:lnTo>
                    <a:pt x="38957" y="0"/>
                  </a:lnTo>
                  <a:cubicBezTo>
                    <a:pt x="48324" y="0"/>
                    <a:pt x="55919" y="19277"/>
                    <a:pt x="55919" y="43048"/>
                  </a:cubicBezTo>
                  <a:lnTo>
                    <a:pt x="55919" y="8822766"/>
                  </a:lnTo>
                  <a:cubicBezTo>
                    <a:pt x="55919" y="8846537"/>
                    <a:pt x="48324" y="8865818"/>
                    <a:pt x="38957" y="8865818"/>
                  </a:cubicBezTo>
                  <a:lnTo>
                    <a:pt x="16962" y="8865818"/>
                  </a:lnTo>
                  <a:cubicBezTo>
                    <a:pt x="7596" y="8865818"/>
                    <a:pt x="0" y="8846537"/>
                    <a:pt x="0" y="8822766"/>
                  </a:cubicBezTo>
                  <a:close/>
                </a:path>
              </a:pathLst>
            </a:custGeom>
            <a:solidFill>
              <a:srgbClr val="3E2513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209710" y="7338580"/>
            <a:ext cx="5383560" cy="2404177"/>
            <a:chOff x="0" y="0"/>
            <a:chExt cx="7178080" cy="320556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7178080" cy="3205569"/>
              <a:chOff x="0" y="0"/>
              <a:chExt cx="7398459" cy="330398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19463" y="6585"/>
                <a:ext cx="7359565" cy="3290832"/>
              </a:xfrm>
              <a:custGeom>
                <a:avLst/>
                <a:gdLst/>
                <a:ahLst/>
                <a:cxnLst/>
                <a:rect r="r" b="b" t="t" l="l"/>
                <a:pathLst>
                  <a:path h="3290832" w="7359565">
                    <a:moveTo>
                      <a:pt x="0" y="63300"/>
                    </a:moveTo>
                    <a:cubicBezTo>
                      <a:pt x="0" y="28358"/>
                      <a:pt x="83692" y="0"/>
                      <a:pt x="186847" y="0"/>
                    </a:cubicBezTo>
                    <a:lnTo>
                      <a:pt x="7172717" y="0"/>
                    </a:lnTo>
                    <a:cubicBezTo>
                      <a:pt x="7275872" y="0"/>
                      <a:pt x="7359565" y="28358"/>
                      <a:pt x="7359565" y="63300"/>
                    </a:cubicBezTo>
                    <a:lnTo>
                      <a:pt x="7359565" y="3227532"/>
                    </a:lnTo>
                    <a:cubicBezTo>
                      <a:pt x="7359565" y="3262474"/>
                      <a:pt x="7275872" y="3290832"/>
                      <a:pt x="7172717" y="3290832"/>
                    </a:cubicBezTo>
                    <a:lnTo>
                      <a:pt x="186847" y="3290832"/>
                    </a:lnTo>
                    <a:cubicBezTo>
                      <a:pt x="83692" y="3290832"/>
                      <a:pt x="0" y="3262474"/>
                      <a:pt x="0" y="3227532"/>
                    </a:cubicBezTo>
                    <a:close/>
                  </a:path>
                </a:pathLst>
              </a:custGeom>
              <a:solidFill>
                <a:srgbClr val="F3E3D8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7398490" cy="3304032"/>
              </a:xfrm>
              <a:custGeom>
                <a:avLst/>
                <a:gdLst/>
                <a:ahLst/>
                <a:cxnLst/>
                <a:rect r="r" b="b" t="t" l="l"/>
                <a:pathLst>
                  <a:path h="3304032" w="7398490">
                    <a:moveTo>
                      <a:pt x="0" y="69885"/>
                    </a:moveTo>
                    <a:cubicBezTo>
                      <a:pt x="0" y="31299"/>
                      <a:pt x="92385" y="0"/>
                      <a:pt x="206310" y="0"/>
                    </a:cubicBezTo>
                    <a:lnTo>
                      <a:pt x="7192180" y="0"/>
                    </a:lnTo>
                    <a:lnTo>
                      <a:pt x="7192180" y="6585"/>
                    </a:lnTo>
                    <a:lnTo>
                      <a:pt x="7192180" y="0"/>
                    </a:lnTo>
                    <a:cubicBezTo>
                      <a:pt x="7306105" y="0"/>
                      <a:pt x="7398490" y="31299"/>
                      <a:pt x="7398490" y="69885"/>
                    </a:cubicBezTo>
                    <a:lnTo>
                      <a:pt x="7379028" y="69885"/>
                    </a:lnTo>
                    <a:lnTo>
                      <a:pt x="7398490" y="69885"/>
                    </a:lnTo>
                    <a:lnTo>
                      <a:pt x="7398490" y="3234117"/>
                    </a:lnTo>
                    <a:lnTo>
                      <a:pt x="7379028" y="3234117"/>
                    </a:lnTo>
                    <a:lnTo>
                      <a:pt x="7398490" y="3234117"/>
                    </a:lnTo>
                    <a:cubicBezTo>
                      <a:pt x="7398490" y="3272703"/>
                      <a:pt x="7306105" y="3304032"/>
                      <a:pt x="7192180" y="3304032"/>
                    </a:cubicBezTo>
                    <a:lnTo>
                      <a:pt x="7192180" y="3297417"/>
                    </a:lnTo>
                    <a:lnTo>
                      <a:pt x="7192180" y="3304032"/>
                    </a:lnTo>
                    <a:lnTo>
                      <a:pt x="206310" y="3304032"/>
                    </a:lnTo>
                    <a:lnTo>
                      <a:pt x="206310" y="3297417"/>
                    </a:lnTo>
                    <a:lnTo>
                      <a:pt x="206310" y="3304032"/>
                    </a:lnTo>
                    <a:cubicBezTo>
                      <a:pt x="92385" y="3304032"/>
                      <a:pt x="0" y="3272703"/>
                      <a:pt x="0" y="3234117"/>
                    </a:cubicBezTo>
                    <a:lnTo>
                      <a:pt x="0" y="69885"/>
                    </a:lnTo>
                    <a:lnTo>
                      <a:pt x="19463" y="69885"/>
                    </a:lnTo>
                    <a:lnTo>
                      <a:pt x="0" y="69885"/>
                    </a:lnTo>
                    <a:moveTo>
                      <a:pt x="38926" y="69885"/>
                    </a:moveTo>
                    <a:lnTo>
                      <a:pt x="38926" y="3234117"/>
                    </a:lnTo>
                    <a:lnTo>
                      <a:pt x="19463" y="3234117"/>
                    </a:lnTo>
                    <a:lnTo>
                      <a:pt x="38926" y="3234117"/>
                    </a:lnTo>
                    <a:cubicBezTo>
                      <a:pt x="38926" y="3265460"/>
                      <a:pt x="113925" y="3290832"/>
                      <a:pt x="206310" y="3290832"/>
                    </a:cubicBezTo>
                    <a:lnTo>
                      <a:pt x="7192180" y="3290832"/>
                    </a:lnTo>
                    <a:cubicBezTo>
                      <a:pt x="7284565" y="3290832"/>
                      <a:pt x="7359565" y="3265460"/>
                      <a:pt x="7359565" y="3234117"/>
                    </a:cubicBezTo>
                    <a:lnTo>
                      <a:pt x="7359565" y="69885"/>
                    </a:lnTo>
                    <a:cubicBezTo>
                      <a:pt x="7359565" y="38542"/>
                      <a:pt x="7284565" y="13169"/>
                      <a:pt x="7192180" y="13169"/>
                    </a:cubicBezTo>
                    <a:lnTo>
                      <a:pt x="206310" y="13169"/>
                    </a:lnTo>
                    <a:lnTo>
                      <a:pt x="206310" y="6585"/>
                    </a:lnTo>
                    <a:lnTo>
                      <a:pt x="206310" y="13169"/>
                    </a:lnTo>
                    <a:cubicBezTo>
                      <a:pt x="113925" y="13169"/>
                      <a:pt x="38926" y="38542"/>
                      <a:pt x="38926" y="69885"/>
                    </a:cubicBezTo>
                    <a:close/>
                  </a:path>
                </a:pathLst>
              </a:custGeom>
              <a:solidFill>
                <a:srgbClr val="D8D4D4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476673" y="326791"/>
              <a:ext cx="6310918" cy="467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5"/>
                </a:lnSpc>
              </a:pPr>
              <a:r>
                <a:rPr lang="en-US" sz="2188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Medical: Balanced and Consistent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476673" y="916488"/>
              <a:ext cx="6357068" cy="22890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6"/>
                </a:lnSpc>
              </a:pPr>
              <a:r>
                <a:rPr lang="en-US" sz="1763">
                  <a:solidFill>
                    <a:srgbClr val="504C49"/>
                  </a:solidFill>
                  <a:latin typeface="Source Han Sans JP"/>
                  <a:ea typeface="Source Han Sans JP"/>
                  <a:cs typeface="Source Han Sans JP"/>
                  <a:sym typeface="Source Han Sans JP"/>
                </a:rPr>
                <a:t>The medical field typically offers a balanced salary distribution. Compensation tends to be stable and grows with experience and specialization, providing a reliable long-term career path with less volatility.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028700" y="2372145"/>
            <a:ext cx="9391312" cy="7176414"/>
          </a:xfrm>
          <a:custGeom>
            <a:avLst/>
            <a:gdLst/>
            <a:ahLst/>
            <a:cxnLst/>
            <a:rect r="r" b="b" t="t" l="l"/>
            <a:pathLst>
              <a:path h="7176414" w="9391312">
                <a:moveTo>
                  <a:pt x="0" y="0"/>
                </a:moveTo>
                <a:lnTo>
                  <a:pt x="9391312" y="0"/>
                </a:lnTo>
                <a:lnTo>
                  <a:pt x="9391312" y="7176414"/>
                </a:lnTo>
                <a:lnTo>
                  <a:pt x="0" y="7176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9" r="-224" b="-1479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652564" y="618530"/>
            <a:ext cx="12982724" cy="76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7"/>
              </a:lnSpc>
            </a:pPr>
            <a:r>
              <a:rPr lang="en-US" sz="4499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Salary Distribution Characteristics by Stream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27931" y="2717750"/>
            <a:ext cx="7566749" cy="6053399"/>
          </a:xfrm>
          <a:custGeom>
            <a:avLst/>
            <a:gdLst/>
            <a:ahLst/>
            <a:cxnLst/>
            <a:rect r="r" b="b" t="t" l="l"/>
            <a:pathLst>
              <a:path h="6053399" w="7566749">
                <a:moveTo>
                  <a:pt x="0" y="0"/>
                </a:moveTo>
                <a:lnTo>
                  <a:pt x="7566749" y="0"/>
                </a:lnTo>
                <a:lnTo>
                  <a:pt x="7566749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91966" y="593378"/>
            <a:ext cx="11103917" cy="79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2"/>
              </a:lnSpc>
            </a:pPr>
            <a:r>
              <a:rPr lang="en-US" sz="4625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Return on Investment (ROI) by Stream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7931" y="1786681"/>
            <a:ext cx="16632139" cy="454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ROI, calculated as Salary ÷ Fees, is a critical metric for evaluating the financial wisdom of an educational investment.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8084" y="8961649"/>
            <a:ext cx="6306442" cy="833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1812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Understanding ROI helps students make informed decisions about their future.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960459" y="2517725"/>
            <a:ext cx="8860151" cy="2825999"/>
            <a:chOff x="0" y="0"/>
            <a:chExt cx="11813535" cy="376799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85725"/>
              <a:ext cx="11813535" cy="1150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24"/>
                </a:lnSpc>
              </a:pPr>
              <a:r>
                <a:rPr lang="en-US" sz="6124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Engineering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211156" y="1601655"/>
              <a:ext cx="7391225" cy="494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5"/>
                </a:lnSpc>
              </a:pPr>
              <a:r>
                <a:rPr lang="en-US" sz="231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Highest ROI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335015"/>
              <a:ext cx="11813535" cy="1432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7"/>
                </a:lnSpc>
              </a:pPr>
              <a:r>
                <a:rPr lang="en-US" sz="1812">
                  <a:solidFill>
                    <a:srgbClr val="504C49"/>
                  </a:solidFill>
                  <a:latin typeface="Source Han Sans JP"/>
                  <a:ea typeface="Source Han Sans JP"/>
                  <a:cs typeface="Source Han Sans JP"/>
                  <a:sym typeface="Source Han Sans JP"/>
                </a:rPr>
                <a:t>Engineering consistently shows the </a:t>
              </a:r>
              <a:r>
                <a:rPr lang="en-US" sz="1812" b="true">
                  <a:solidFill>
                    <a:srgbClr val="504C49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highest ROI</a:t>
              </a:r>
              <a:r>
                <a:rPr lang="en-US" sz="1812">
                  <a:solidFill>
                    <a:srgbClr val="504C49"/>
                  </a:solidFill>
                  <a:latin typeface="Source Han Sans JP"/>
                  <a:ea typeface="Source Han Sans JP"/>
                  <a:cs typeface="Source Han Sans JP"/>
                  <a:sym typeface="Source Han Sans JP"/>
                </a:rPr>
                <a:t>, meaning better returns for the money spent on education. Its relatively lower fees combined with predictable salaries make it a financially sound choice.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052192" y="6019999"/>
            <a:ext cx="8676685" cy="2454524"/>
            <a:chOff x="0" y="0"/>
            <a:chExt cx="11568913" cy="327269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85725"/>
              <a:ext cx="11568913" cy="1150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24"/>
                </a:lnSpc>
              </a:pPr>
              <a:r>
                <a:rPr lang="en-US" sz="6124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MBA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165302" y="1601655"/>
              <a:ext cx="7237948" cy="494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5"/>
                </a:lnSpc>
              </a:pPr>
              <a:r>
                <a:rPr lang="en-US" sz="231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Riskier Investment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335015"/>
              <a:ext cx="11568913" cy="937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7"/>
                </a:lnSpc>
              </a:pPr>
              <a:r>
                <a:rPr lang="en-US" sz="1812">
                  <a:solidFill>
                    <a:srgbClr val="504C49"/>
                  </a:solidFill>
                  <a:latin typeface="Source Han Sans JP"/>
                  <a:ea typeface="Source Han Sans JP"/>
                  <a:cs typeface="Source Han Sans JP"/>
                  <a:sym typeface="Source Han Sans JP"/>
                </a:rPr>
                <a:t>MBA is riskier: high fees coupled with uncertain salaries mean that while the potential for high returns exists, it's not guaranteed for everyone.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960459" y="9072774"/>
            <a:ext cx="9066719" cy="722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This analysis underscores the importance of looking beyond just salary potential and considering the initial investment.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5895515" y="650527"/>
            <a:ext cx="1702839" cy="706678"/>
          </a:xfrm>
          <a:custGeom>
            <a:avLst/>
            <a:gdLst/>
            <a:ahLst/>
            <a:cxnLst/>
            <a:rect r="r" b="b" t="t" l="l"/>
            <a:pathLst>
              <a:path h="706678" w="1702839">
                <a:moveTo>
                  <a:pt x="0" y="0"/>
                </a:moveTo>
                <a:lnTo>
                  <a:pt x="1702839" y="0"/>
                </a:lnTo>
                <a:lnTo>
                  <a:pt x="1702839" y="706679"/>
                </a:lnTo>
                <a:lnTo>
                  <a:pt x="0" y="706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E3D8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709306" y="3727847"/>
            <a:ext cx="11301259" cy="6003794"/>
          </a:xfrm>
          <a:custGeom>
            <a:avLst/>
            <a:gdLst/>
            <a:ahLst/>
            <a:cxnLst/>
            <a:rect r="r" b="b" t="t" l="l"/>
            <a:pathLst>
              <a:path h="6003794" w="11301259">
                <a:moveTo>
                  <a:pt x="0" y="0"/>
                </a:moveTo>
                <a:lnTo>
                  <a:pt x="11301259" y="0"/>
                </a:lnTo>
                <a:lnTo>
                  <a:pt x="11301259" y="6003794"/>
                </a:lnTo>
                <a:lnTo>
                  <a:pt x="0" y="6003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42619" y="1310431"/>
            <a:ext cx="10202764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Top 10 Colleges by NIRF Rank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2725341"/>
            <a:ext cx="16303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The National Institutional Ranking Framework (NIRF) provides a comprehensive ranking of higher education institutions in India.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7" y="3968690"/>
            <a:ext cx="5680606" cy="64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3710" indent="-121855" lvl="1">
              <a:lnSpc>
                <a:spcPts val="2631"/>
              </a:lnSpc>
              <a:buFont typeface="Arial"/>
              <a:buChar char="•"/>
            </a:pPr>
            <a:r>
              <a:rPr lang="en-US" b="true" sz="1615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IITs dominate Engineering</a:t>
            </a:r>
            <a:r>
              <a:rPr lang="en-US" sz="1615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rankings, recognized for their academic rigor and research output.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7" y="5259368"/>
            <a:ext cx="5680606" cy="97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3710" indent="-121855" lvl="1">
              <a:lnSpc>
                <a:spcPts val="2631"/>
              </a:lnSpc>
              <a:buFont typeface="Arial"/>
              <a:buChar char="•"/>
            </a:pPr>
            <a:r>
              <a:rPr lang="en-US" b="true" sz="1615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IIMs dominate MBA</a:t>
            </a:r>
            <a:r>
              <a:rPr lang="en-US" sz="1615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rankings, known for their strong industry connections and leadership development programs.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735049"/>
            <a:ext cx="5680606" cy="97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3710" indent="-121855" lvl="1">
              <a:lnSpc>
                <a:spcPts val="2631"/>
              </a:lnSpc>
              <a:buFont typeface="Arial"/>
              <a:buChar char="•"/>
            </a:pPr>
            <a:r>
              <a:rPr lang="en-US" sz="1615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These rankings reflect strong academic reputation and consistent placement history, making them highly sought-after institutions.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57859" y="426325"/>
            <a:ext cx="7172282" cy="60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1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Section 3: Rankings &amp; Outcomes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600452" y="2468503"/>
            <a:ext cx="8063848" cy="1232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3"/>
              </a:lnSpc>
            </a:pPr>
            <a:r>
              <a:rPr lang="en-US" sz="202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It is generally observed that a </a:t>
            </a:r>
            <a:r>
              <a:rPr lang="en-US" sz="2027" b="true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better NIRF rank correlates with a higher average salary</a:t>
            </a:r>
            <a:r>
              <a:rPr lang="en-US" sz="202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for graduates. This is often due to factors like: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600453" y="3996629"/>
            <a:ext cx="7897421" cy="1146871"/>
            <a:chOff x="0" y="0"/>
            <a:chExt cx="10529895" cy="152916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10529895" cy="459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84658" indent="-142329" lvl="1">
                <a:lnSpc>
                  <a:spcPts val="3075"/>
                </a:lnSpc>
                <a:buFont typeface="Arial"/>
                <a:buChar char="•"/>
              </a:pPr>
              <a:r>
                <a:rPr lang="en-US" sz="1887">
                  <a:solidFill>
                    <a:srgbClr val="504C49"/>
                  </a:solidFill>
                  <a:latin typeface="Source Han Sans JP"/>
                  <a:ea typeface="Source Han Sans JP"/>
                  <a:cs typeface="Source Han Sans JP"/>
                  <a:sym typeface="Source Han Sans JP"/>
                </a:rPr>
                <a:t>Stronger academic programs and faculty.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96688"/>
              <a:ext cx="10529895" cy="459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84658" indent="-142329" lvl="1">
                <a:lnSpc>
                  <a:spcPts val="3075"/>
                </a:lnSpc>
                <a:buFont typeface="Arial"/>
                <a:buChar char="•"/>
              </a:pPr>
              <a:r>
                <a:rPr lang="en-US" sz="1887">
                  <a:solidFill>
                    <a:srgbClr val="504C49"/>
                  </a:solidFill>
                  <a:latin typeface="Source Han Sans JP"/>
                  <a:ea typeface="Source Han Sans JP"/>
                  <a:cs typeface="Source Han Sans JP"/>
                  <a:sym typeface="Source Han Sans JP"/>
                </a:rPr>
                <a:t>Better industry connections and recruitment opportunities.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69578"/>
              <a:ext cx="10529895" cy="459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84658" indent="-142329" lvl="1">
                <a:lnSpc>
                  <a:spcPts val="3075"/>
                </a:lnSpc>
                <a:buFont typeface="Arial"/>
                <a:buChar char="•"/>
              </a:pPr>
              <a:r>
                <a:rPr lang="en-US" sz="1887">
                  <a:solidFill>
                    <a:srgbClr val="504C49"/>
                  </a:solidFill>
                  <a:latin typeface="Source Han Sans JP"/>
                  <a:ea typeface="Source Han Sans JP"/>
                  <a:cs typeface="Source Han Sans JP"/>
                  <a:sym typeface="Source Han Sans JP"/>
                </a:rPr>
                <a:t>A more competitive student body.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00452" y="5690335"/>
            <a:ext cx="7754507" cy="1459113"/>
            <a:chOff x="0" y="0"/>
            <a:chExt cx="10339343" cy="194548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238749" y="-76200"/>
              <a:ext cx="10100594" cy="2021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5"/>
                </a:lnSpc>
              </a:pPr>
              <a:r>
                <a:rPr lang="en-US" sz="1887">
                  <a:solidFill>
                    <a:srgbClr val="504C49"/>
                  </a:solidFill>
                  <a:latin typeface="Source Han Sans JP"/>
                  <a:ea typeface="Source Han Sans JP"/>
                  <a:cs typeface="Source Han Sans JP"/>
                  <a:sym typeface="Source Han Sans JP"/>
                </a:rPr>
                <a:t>However, exceptions show that </a:t>
              </a:r>
              <a:r>
                <a:rPr lang="en-US" sz="1887" b="true">
                  <a:solidFill>
                    <a:srgbClr val="504C49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brand name is not the only factor</a:t>
              </a:r>
              <a:r>
                <a:rPr lang="en-US" sz="1887">
                  <a:solidFill>
                    <a:srgbClr val="504C49"/>
                  </a:solidFill>
                  <a:latin typeface="Source Han Sans JP"/>
                  <a:ea typeface="Source Han Sans JP"/>
                  <a:cs typeface="Source Han Sans JP"/>
                  <a:sym typeface="Source Han Sans JP"/>
                </a:rPr>
                <a:t> determining salary outcomes. </a:t>
              </a:r>
              <a:r>
                <a:rPr lang="en-US" sz="1887" b="true">
                  <a:solidFill>
                    <a:srgbClr val="504C49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Placements matter too</a:t>
              </a:r>
              <a:r>
                <a:rPr lang="en-US" sz="1887">
                  <a:solidFill>
                    <a:srgbClr val="504C49"/>
                  </a:solidFill>
                  <a:latin typeface="Source Han Sans JP"/>
                  <a:ea typeface="Source Han Sans JP"/>
                  <a:cs typeface="Source Han Sans JP"/>
                  <a:sym typeface="Source Han Sans JP"/>
                </a:rPr>
                <a:t>, emphasizing the importance of a college's career services and industry engagement.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0" y="0"/>
              <a:ext cx="87597" cy="1945484"/>
              <a:chOff x="0" y="0"/>
              <a:chExt cx="63500" cy="141029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" cy="1410335"/>
              </a:xfrm>
              <a:custGeom>
                <a:avLst/>
                <a:gdLst/>
                <a:ahLst/>
                <a:cxnLst/>
                <a:rect r="r" b="b" t="t" l="l"/>
                <a:pathLst>
                  <a:path h="1410335" w="63500"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1410335"/>
                    </a:lnTo>
                    <a:lnTo>
                      <a:pt x="0" y="1410335"/>
                    </a:lnTo>
                    <a:close/>
                  </a:path>
                </a:pathLst>
              </a:custGeom>
              <a:solidFill>
                <a:srgbClr val="3E2513"/>
              </a:solidFill>
            </p:spPr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1028700" y="1926746"/>
            <a:ext cx="8274609" cy="6433509"/>
          </a:xfrm>
          <a:custGeom>
            <a:avLst/>
            <a:gdLst/>
            <a:ahLst/>
            <a:cxnLst/>
            <a:rect r="r" b="b" t="t" l="l"/>
            <a:pathLst>
              <a:path h="6433509" w="8274609">
                <a:moveTo>
                  <a:pt x="0" y="0"/>
                </a:moveTo>
                <a:lnTo>
                  <a:pt x="8274609" y="0"/>
                </a:lnTo>
                <a:lnTo>
                  <a:pt x="8274609" y="6433508"/>
                </a:lnTo>
                <a:lnTo>
                  <a:pt x="0" y="643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38836" y="577304"/>
            <a:ext cx="8810327" cy="717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4312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NIRF Rank vs. Salary Correlation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1228" y="10157669"/>
            <a:ext cx="8103989" cy="41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16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While a general trend exists, individual outcomes can vary.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5814832" y="9258300"/>
            <a:ext cx="1702839" cy="706678"/>
          </a:xfrm>
          <a:custGeom>
            <a:avLst/>
            <a:gdLst/>
            <a:ahLst/>
            <a:cxnLst/>
            <a:rect r="r" b="b" t="t" l="l"/>
            <a:pathLst>
              <a:path h="706678" w="1702839">
                <a:moveTo>
                  <a:pt x="0" y="0"/>
                </a:moveTo>
                <a:lnTo>
                  <a:pt x="1702839" y="0"/>
                </a:lnTo>
                <a:lnTo>
                  <a:pt x="1702839" y="706678"/>
                </a:lnTo>
                <a:lnTo>
                  <a:pt x="0" y="706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E3D8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630990" y="2606107"/>
            <a:ext cx="13025872" cy="6102742"/>
          </a:xfrm>
          <a:custGeom>
            <a:avLst/>
            <a:gdLst/>
            <a:ahLst/>
            <a:cxnLst/>
            <a:rect r="r" b="b" t="t" l="l"/>
            <a:pathLst>
              <a:path h="6102742" w="13025872">
                <a:moveTo>
                  <a:pt x="0" y="0"/>
                </a:moveTo>
                <a:lnTo>
                  <a:pt x="13025871" y="0"/>
                </a:lnTo>
                <a:lnTo>
                  <a:pt x="13025871" y="6102742"/>
                </a:lnTo>
                <a:lnTo>
                  <a:pt x="0" y="6102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9" r="0" b="-15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76229" y="647849"/>
            <a:ext cx="10535394" cy="83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7"/>
              </a:lnSpc>
            </a:pPr>
            <a:r>
              <a:rPr lang="en-US" sz="4937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Top 10 Colleges by Student Rating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5081" y="1915269"/>
            <a:ext cx="16517839" cy="48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Beyond official rankings, student perception offers a unique and valuable perspective on college experiences.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5081" y="8842772"/>
            <a:ext cx="16517839" cy="885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This highlights the </a:t>
            </a:r>
            <a:r>
              <a:rPr lang="en-US" sz="1937" b="true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gap between official rankings and lived experiences</a:t>
            </a:r>
            <a:r>
              <a:rPr lang="en-US" sz="193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. Student ratings often prioritize factors like teaching quality, campus environment, and student support, which might not be fully captured by traditional metrics.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74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824756"/>
            <a:ext cx="8106660" cy="6302928"/>
          </a:xfrm>
          <a:custGeom>
            <a:avLst/>
            <a:gdLst/>
            <a:ahLst/>
            <a:cxnLst/>
            <a:rect r="r" b="b" t="t" l="l"/>
            <a:pathLst>
              <a:path h="6302928" w="8106660">
                <a:moveTo>
                  <a:pt x="0" y="0"/>
                </a:moveTo>
                <a:lnTo>
                  <a:pt x="8106660" y="0"/>
                </a:lnTo>
                <a:lnTo>
                  <a:pt x="8106660" y="6302928"/>
                </a:lnTo>
                <a:lnTo>
                  <a:pt x="0" y="6302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800765"/>
            <a:ext cx="11146892" cy="696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7"/>
              </a:lnSpc>
            </a:pPr>
            <a:r>
              <a:rPr lang="en-US" sz="4349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Fees vs. Salary: Unveiling Hidden Gems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0223" y="9182100"/>
            <a:ext cx="8475018" cy="297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8"/>
              </a:lnSpc>
            </a:pPr>
            <a:r>
              <a:rPr lang="en-US" sz="1462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Discovering value beyond the obvious choices.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388434" y="3613200"/>
            <a:ext cx="8421730" cy="2698752"/>
            <a:chOff x="0" y="0"/>
            <a:chExt cx="11228973" cy="359833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11117076" cy="9002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4"/>
                </a:lnSpc>
              </a:pPr>
              <a:r>
                <a:rPr lang="en-US" sz="1739">
                  <a:solidFill>
                    <a:srgbClr val="504C49"/>
                  </a:solidFill>
                  <a:latin typeface="Source Han Sans JP"/>
                  <a:ea typeface="Source Han Sans JP"/>
                  <a:cs typeface="Source Han Sans JP"/>
                  <a:sym typeface="Source Han Sans JP"/>
                </a:rPr>
                <a:t>The relationship between college fees and post-graduation salaries is not always linear: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1897" y="1457967"/>
              <a:ext cx="11117076" cy="856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47238" indent="-123619" lvl="1">
                <a:lnSpc>
                  <a:spcPts val="2700"/>
                </a:lnSpc>
                <a:buFont typeface="Arial"/>
                <a:buChar char="•"/>
              </a:pPr>
              <a:r>
                <a:rPr lang="en-US" b="true" sz="1639">
                  <a:solidFill>
                    <a:srgbClr val="504C49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High fees do not always guarantee a high salary</a:t>
              </a:r>
              <a:r>
                <a:rPr lang="en-US" sz="1639">
                  <a:solidFill>
                    <a:srgbClr val="504C49"/>
                  </a:solidFill>
                  <a:latin typeface="Source Han Sans JP"/>
                  <a:ea typeface="Source Han Sans JP"/>
                  <a:cs typeface="Source Han Sans JP"/>
                  <a:sym typeface="Source Han Sans JP"/>
                </a:rPr>
                <a:t>. Some expensive institutions may not deliver proportional returns.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11897" y="2741364"/>
              <a:ext cx="11117076" cy="856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47238" indent="-123619" lvl="1">
                <a:lnSpc>
                  <a:spcPts val="2700"/>
                </a:lnSpc>
                <a:buFont typeface="Arial"/>
                <a:buChar char="•"/>
              </a:pPr>
              <a:r>
                <a:rPr lang="en-US" sz="1639">
                  <a:solidFill>
                    <a:srgbClr val="504C49"/>
                  </a:solidFill>
                  <a:latin typeface="Source Han Sans JP"/>
                  <a:ea typeface="Source Han Sans JP"/>
                  <a:cs typeface="Source Han Sans JP"/>
                  <a:sym typeface="Source Han Sans JP"/>
                </a:rPr>
                <a:t>Conversely, </a:t>
              </a:r>
              <a:r>
                <a:rPr lang="en-US" b="true" sz="1639">
                  <a:solidFill>
                    <a:srgbClr val="504C49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many affordable colleges outperform expensive ones</a:t>
              </a:r>
              <a:r>
                <a:rPr lang="en-US" sz="1639">
                  <a:solidFill>
                    <a:srgbClr val="504C49"/>
                  </a:solidFill>
                  <a:latin typeface="Source Han Sans JP"/>
                  <a:ea typeface="Source Han Sans JP"/>
                  <a:cs typeface="Source Han Sans JP"/>
                  <a:sym typeface="Source Han Sans JP"/>
                </a:rPr>
                <a:t> in terms of graduate salaries, offering excellent value for money.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388434" y="7147968"/>
            <a:ext cx="8505652" cy="1191272"/>
            <a:chOff x="0" y="0"/>
            <a:chExt cx="11340870" cy="1588363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1340870" cy="1588363"/>
              <a:chOff x="0" y="0"/>
              <a:chExt cx="11300023" cy="158264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1299952" cy="1582650"/>
              </a:xfrm>
              <a:custGeom>
                <a:avLst/>
                <a:gdLst/>
                <a:ahLst/>
                <a:cxnLst/>
                <a:rect r="r" b="b" t="t" l="l"/>
                <a:pathLst>
                  <a:path h="1582650" w="11299952">
                    <a:moveTo>
                      <a:pt x="0" y="31836"/>
                    </a:moveTo>
                    <a:cubicBezTo>
                      <a:pt x="0" y="14276"/>
                      <a:pt x="12700" y="0"/>
                      <a:pt x="28321" y="0"/>
                    </a:cubicBezTo>
                    <a:lnTo>
                      <a:pt x="11271631" y="0"/>
                    </a:lnTo>
                    <a:cubicBezTo>
                      <a:pt x="11287252" y="0"/>
                      <a:pt x="11299952" y="14276"/>
                      <a:pt x="11299952" y="31836"/>
                    </a:cubicBezTo>
                    <a:lnTo>
                      <a:pt x="11299952" y="1550816"/>
                    </a:lnTo>
                    <a:cubicBezTo>
                      <a:pt x="11299952" y="1568375"/>
                      <a:pt x="11287252" y="1582650"/>
                      <a:pt x="11271631" y="1582650"/>
                    </a:cubicBezTo>
                    <a:lnTo>
                      <a:pt x="28321" y="1582650"/>
                    </a:lnTo>
                    <a:cubicBezTo>
                      <a:pt x="12700" y="1582650"/>
                      <a:pt x="0" y="1568375"/>
                      <a:pt x="0" y="1550816"/>
                    </a:cubicBezTo>
                    <a:close/>
                  </a:path>
                </a:pathLst>
              </a:custGeom>
              <a:solidFill>
                <a:srgbClr val="B6FCB8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189595" y="275032"/>
              <a:ext cx="236994" cy="189596"/>
              <a:chOff x="0" y="0"/>
              <a:chExt cx="236140" cy="188913"/>
            </a:xfrm>
          </p:grpSpPr>
          <p:sp>
            <p:nvSpPr>
              <p:cNvPr name="Freeform 17" id="17" descr="preencoded.png"/>
              <p:cNvSpPr/>
              <p:nvPr/>
            </p:nvSpPr>
            <p:spPr>
              <a:xfrm flipH="false" flipV="false" rot="0">
                <a:off x="0" y="0"/>
                <a:ext cx="236093" cy="188976"/>
              </a:xfrm>
              <a:custGeom>
                <a:avLst/>
                <a:gdLst/>
                <a:ahLst/>
                <a:cxnLst/>
                <a:rect r="r" b="b" t="t" l="l"/>
                <a:pathLst>
                  <a:path h="188976" w="236093">
                    <a:moveTo>
                      <a:pt x="0" y="0"/>
                    </a:moveTo>
                    <a:lnTo>
                      <a:pt x="236093" y="0"/>
                    </a:lnTo>
                    <a:lnTo>
                      <a:pt x="236093" y="188976"/>
                    </a:lnTo>
                    <a:lnTo>
                      <a:pt x="0" y="18897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667" t="0" r="-687" b="33"/>
                </a:stretch>
              </a:blip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616184" y="170319"/>
              <a:ext cx="10535089" cy="11748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15"/>
                </a:lnSpc>
              </a:pPr>
              <a:r>
                <a:rPr lang="en-US" sz="1466" b="true">
                  <a:solidFill>
                    <a:srgbClr val="000000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Insight:</a:t>
              </a:r>
              <a:r>
                <a:rPr lang="en-US" sz="1466">
                  <a:solidFill>
                    <a:srgbClr val="000000"/>
                  </a:solidFill>
                  <a:latin typeface="Source Han Sans JP"/>
                  <a:ea typeface="Source Han Sans JP"/>
                  <a:cs typeface="Source Han Sans JP"/>
                  <a:sym typeface="Source Han Sans JP"/>
                </a:rPr>
                <a:t> Hidden gems exist in every stream. These are institutions that provide strong academic programs and excellent placement opportunities without the burden of exorbitant fees. Researching beyond top-tier lists can uncover these valuable options.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316963" y="663221"/>
            <a:ext cx="7676555" cy="607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4"/>
              </a:lnSpc>
              <a:spcBef>
                <a:spcPct val="0"/>
              </a:spcBef>
            </a:pPr>
            <a:r>
              <a:rPr lang="en-US" sz="3187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Section 4: ROI &amp; Decision-Making Insights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814832" y="9258300"/>
            <a:ext cx="1702839" cy="706678"/>
          </a:xfrm>
          <a:custGeom>
            <a:avLst/>
            <a:gdLst/>
            <a:ahLst/>
            <a:cxnLst/>
            <a:rect r="r" b="b" t="t" l="l"/>
            <a:pathLst>
              <a:path h="706678" w="1702839">
                <a:moveTo>
                  <a:pt x="0" y="0"/>
                </a:moveTo>
                <a:lnTo>
                  <a:pt x="1702839" y="0"/>
                </a:lnTo>
                <a:lnTo>
                  <a:pt x="1702839" y="706678"/>
                </a:lnTo>
                <a:lnTo>
                  <a:pt x="0" y="706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883146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1931640"/>
            <a:ext cx="8655546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Education in India is vast, with thousands of colleges across Engineering, MBA, and Medical streams. Students face difficulty comparing them because information is scattered.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547616"/>
            <a:ext cx="865554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👉</a:t>
            </a: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Our project simplifies this by scraping, cleaning, and analyzing data from a reliable source.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349061" y="2090737"/>
            <a:ext cx="6956077" cy="6956077"/>
            <a:chOff x="0" y="0"/>
            <a:chExt cx="9274770" cy="9274770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9274810" cy="9274810"/>
            </a:xfrm>
            <a:custGeom>
              <a:avLst/>
              <a:gdLst/>
              <a:ahLst/>
              <a:cxnLst/>
              <a:rect r="r" b="b" t="t" l="l"/>
              <a:pathLst>
                <a:path h="9274810" w="9274810">
                  <a:moveTo>
                    <a:pt x="0" y="0"/>
                  </a:moveTo>
                  <a:lnTo>
                    <a:pt x="9274810" y="0"/>
                  </a:lnTo>
                  <a:lnTo>
                    <a:pt x="9274810" y="9274810"/>
                  </a:lnTo>
                  <a:lnTo>
                    <a:pt x="0" y="9274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814832" y="9258300"/>
            <a:ext cx="1702839" cy="706678"/>
          </a:xfrm>
          <a:custGeom>
            <a:avLst/>
            <a:gdLst/>
            <a:ahLst/>
            <a:cxnLst/>
            <a:rect r="r" b="b" t="t" l="l"/>
            <a:pathLst>
              <a:path h="706678" w="1702839">
                <a:moveTo>
                  <a:pt x="0" y="0"/>
                </a:moveTo>
                <a:lnTo>
                  <a:pt x="1702839" y="0"/>
                </a:lnTo>
                <a:lnTo>
                  <a:pt x="1702839" y="706678"/>
                </a:lnTo>
                <a:lnTo>
                  <a:pt x="0" y="706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d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758389" y="2621716"/>
            <a:ext cx="5012860" cy="2521784"/>
            <a:chOff x="0" y="0"/>
            <a:chExt cx="6683813" cy="336237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6683813" cy="3362378"/>
              <a:chOff x="0" y="0"/>
              <a:chExt cx="8621156" cy="433698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621196" cy="4336992"/>
              </a:xfrm>
              <a:custGeom>
                <a:avLst/>
                <a:gdLst/>
                <a:ahLst/>
                <a:cxnLst/>
                <a:rect r="r" b="b" t="t" l="l"/>
                <a:pathLst>
                  <a:path h="4336992" w="8621196">
                    <a:moveTo>
                      <a:pt x="0" y="69523"/>
                    </a:moveTo>
                    <a:cubicBezTo>
                      <a:pt x="0" y="31182"/>
                      <a:pt x="16876" y="0"/>
                      <a:pt x="37626" y="0"/>
                    </a:cubicBezTo>
                    <a:lnTo>
                      <a:pt x="8583557" y="0"/>
                    </a:lnTo>
                    <a:cubicBezTo>
                      <a:pt x="8604307" y="0"/>
                      <a:pt x="8621196" y="31182"/>
                      <a:pt x="8621196" y="69523"/>
                    </a:cubicBezTo>
                    <a:lnTo>
                      <a:pt x="8621196" y="4267471"/>
                    </a:lnTo>
                    <a:cubicBezTo>
                      <a:pt x="8621196" y="4305812"/>
                      <a:pt x="8604307" y="4336992"/>
                      <a:pt x="8583557" y="4336992"/>
                    </a:cubicBezTo>
                    <a:lnTo>
                      <a:pt x="37626" y="4336992"/>
                    </a:lnTo>
                    <a:cubicBezTo>
                      <a:pt x="16876" y="4336992"/>
                      <a:pt x="0" y="4305812"/>
                      <a:pt x="0" y="4267471"/>
                    </a:cubicBezTo>
                    <a:close/>
                  </a:path>
                </a:pathLst>
              </a:custGeom>
              <a:solidFill>
                <a:srgbClr val="3E2513">
                  <a:alpha val="24706"/>
                </a:srgbClr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94309" y="258038"/>
              <a:ext cx="3325063" cy="87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16"/>
                </a:lnSpc>
              </a:pPr>
              <a:r>
                <a:rPr lang="en-US" sz="2083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Optimal Salary-to-Fee Ratio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94309" y="1362837"/>
              <a:ext cx="6295194" cy="171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5"/>
                </a:lnSpc>
              </a:pPr>
              <a:r>
                <a:rPr lang="en-US" sz="1647">
                  <a:solidFill>
                    <a:srgbClr val="FFFFFF"/>
                  </a:solidFill>
                  <a:latin typeface="Source Han Sans JP"/>
                  <a:ea typeface="Source Han Sans JP"/>
                  <a:cs typeface="Source Han Sans JP"/>
                  <a:sym typeface="Source Han Sans JP"/>
                </a:rPr>
                <a:t>These institutions stand out by offering an exceptional return on investment, ensuring graduates achieve high earning potential relative to their tuition costs.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58389" y="5742199"/>
            <a:ext cx="5012860" cy="2440192"/>
            <a:chOff x="0" y="0"/>
            <a:chExt cx="6683813" cy="325358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683813" cy="3253589"/>
              <a:chOff x="0" y="0"/>
              <a:chExt cx="8909419" cy="433698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909459" cy="4336992"/>
              </a:xfrm>
              <a:custGeom>
                <a:avLst/>
                <a:gdLst/>
                <a:ahLst/>
                <a:cxnLst/>
                <a:rect r="r" b="b" t="t" l="l"/>
                <a:pathLst>
                  <a:path h="4336992" w="8909459">
                    <a:moveTo>
                      <a:pt x="0" y="69523"/>
                    </a:moveTo>
                    <a:cubicBezTo>
                      <a:pt x="0" y="31182"/>
                      <a:pt x="17440" y="0"/>
                      <a:pt x="38884" y="0"/>
                    </a:cubicBezTo>
                    <a:lnTo>
                      <a:pt x="8870564" y="0"/>
                    </a:lnTo>
                    <a:cubicBezTo>
                      <a:pt x="8892008" y="0"/>
                      <a:pt x="8909459" y="31182"/>
                      <a:pt x="8909459" y="69523"/>
                    </a:cubicBezTo>
                    <a:lnTo>
                      <a:pt x="8909459" y="4267471"/>
                    </a:lnTo>
                    <a:cubicBezTo>
                      <a:pt x="8909459" y="4305812"/>
                      <a:pt x="8892008" y="4336992"/>
                      <a:pt x="8870564" y="4336992"/>
                    </a:cubicBezTo>
                    <a:lnTo>
                      <a:pt x="38884" y="4336992"/>
                    </a:lnTo>
                    <a:cubicBezTo>
                      <a:pt x="17440" y="4336992"/>
                      <a:pt x="0" y="4305812"/>
                      <a:pt x="0" y="4267471"/>
                    </a:cubicBezTo>
                    <a:close/>
                  </a:path>
                </a:pathLst>
              </a:custGeom>
              <a:solidFill>
                <a:srgbClr val="3E2513">
                  <a:alpha val="24706"/>
                </a:srgbClr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194309" y="258290"/>
              <a:ext cx="2456145" cy="838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31"/>
                </a:lnSpc>
              </a:pPr>
              <a:r>
                <a:rPr lang="en-US" sz="2016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Beyond Brand Image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94309" y="1316893"/>
              <a:ext cx="6295194" cy="1659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78"/>
                </a:lnSpc>
              </a:pPr>
              <a:r>
                <a:rPr lang="en-US" sz="1594">
                  <a:solidFill>
                    <a:srgbClr val="FFFFFF"/>
                  </a:solidFill>
                  <a:latin typeface="Source Han Sans JP"/>
                  <a:ea typeface="Source Han Sans JP"/>
                  <a:cs typeface="Source Han Sans JP"/>
                  <a:sym typeface="Source Han Sans JP"/>
                </a:rPr>
                <a:t>Their success underscores that true value lies in tangible outcomes and financial benefits, rather than solely relying on a college's perceived prestige.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57523" y="2558233"/>
            <a:ext cx="11648791" cy="7091201"/>
          </a:xfrm>
          <a:custGeom>
            <a:avLst/>
            <a:gdLst/>
            <a:ahLst/>
            <a:cxnLst/>
            <a:rect r="r" b="b" t="t" l="l"/>
            <a:pathLst>
              <a:path h="7091201" w="11648791">
                <a:moveTo>
                  <a:pt x="0" y="0"/>
                </a:moveTo>
                <a:lnTo>
                  <a:pt x="11648790" y="0"/>
                </a:lnTo>
                <a:lnTo>
                  <a:pt x="11648790" y="7091201"/>
                </a:lnTo>
                <a:lnTo>
                  <a:pt x="0" y="709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561181"/>
            <a:ext cx="16288642" cy="877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2"/>
              </a:lnSpc>
            </a:pPr>
            <a:r>
              <a:rPr lang="en-US" sz="5437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Top 5 ROI Colleges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7523" y="1806801"/>
            <a:ext cx="9537352" cy="529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These colleges provide the </a:t>
            </a:r>
            <a:r>
              <a:rPr lang="en-US" sz="2125" b="true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best salary-to-fee ratio</a:t>
            </a:r>
            <a:r>
              <a:rPr lang="en-US" sz="2125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86235" y="1900891"/>
            <a:ext cx="5757168" cy="3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2"/>
              </a:lnSpc>
            </a:pPr>
            <a:r>
              <a:rPr lang="en-US" sz="1825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They prove ROI matters more than just brand image.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814832" y="9258300"/>
            <a:ext cx="1702839" cy="706678"/>
          </a:xfrm>
          <a:custGeom>
            <a:avLst/>
            <a:gdLst/>
            <a:ahLst/>
            <a:cxnLst/>
            <a:rect r="r" b="b" t="t" l="l"/>
            <a:pathLst>
              <a:path h="706678" w="1702839">
                <a:moveTo>
                  <a:pt x="0" y="0"/>
                </a:moveTo>
                <a:lnTo>
                  <a:pt x="1702839" y="0"/>
                </a:lnTo>
                <a:lnTo>
                  <a:pt x="1702839" y="706678"/>
                </a:lnTo>
                <a:lnTo>
                  <a:pt x="0" y="706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253379" y="2365549"/>
            <a:ext cx="5701835" cy="3629115"/>
            <a:chOff x="0" y="0"/>
            <a:chExt cx="7602446" cy="48388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5271" y="34716"/>
              <a:ext cx="7571856" cy="4769290"/>
            </a:xfrm>
            <a:custGeom>
              <a:avLst/>
              <a:gdLst/>
              <a:ahLst/>
              <a:cxnLst/>
              <a:rect r="r" b="b" t="t" l="l"/>
              <a:pathLst>
                <a:path h="4769290" w="7571856">
                  <a:moveTo>
                    <a:pt x="0" y="333274"/>
                  </a:moveTo>
                  <a:cubicBezTo>
                    <a:pt x="0" y="149279"/>
                    <a:pt x="66354" y="0"/>
                    <a:pt x="148131" y="0"/>
                  </a:cubicBezTo>
                  <a:lnTo>
                    <a:pt x="7423725" y="0"/>
                  </a:lnTo>
                  <a:cubicBezTo>
                    <a:pt x="7505578" y="0"/>
                    <a:pt x="7571856" y="149279"/>
                    <a:pt x="7571856" y="333274"/>
                  </a:cubicBezTo>
                  <a:lnTo>
                    <a:pt x="7571856" y="4436016"/>
                  </a:lnTo>
                  <a:cubicBezTo>
                    <a:pt x="7571856" y="4620011"/>
                    <a:pt x="7505502" y="4769290"/>
                    <a:pt x="7423725" y="4769290"/>
                  </a:cubicBezTo>
                  <a:lnTo>
                    <a:pt x="148131" y="4769290"/>
                  </a:lnTo>
                  <a:cubicBezTo>
                    <a:pt x="66277" y="4769290"/>
                    <a:pt x="0" y="4620011"/>
                    <a:pt x="0" y="44360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602398" cy="4838722"/>
            </a:xfrm>
            <a:custGeom>
              <a:avLst/>
              <a:gdLst/>
              <a:ahLst/>
              <a:cxnLst/>
              <a:rect r="r" b="b" t="t" l="l"/>
              <a:pathLst>
                <a:path h="4838722" w="7602398">
                  <a:moveTo>
                    <a:pt x="0" y="367990"/>
                  </a:moveTo>
                  <a:cubicBezTo>
                    <a:pt x="0" y="164380"/>
                    <a:pt x="73302" y="0"/>
                    <a:pt x="163402" y="0"/>
                  </a:cubicBezTo>
                  <a:lnTo>
                    <a:pt x="7438996" y="0"/>
                  </a:lnTo>
                  <a:lnTo>
                    <a:pt x="7438996" y="34716"/>
                  </a:lnTo>
                  <a:lnTo>
                    <a:pt x="7438996" y="0"/>
                  </a:lnTo>
                  <a:cubicBezTo>
                    <a:pt x="7529096" y="0"/>
                    <a:pt x="7602398" y="164380"/>
                    <a:pt x="7602398" y="367990"/>
                  </a:cubicBezTo>
                  <a:lnTo>
                    <a:pt x="7587127" y="367990"/>
                  </a:lnTo>
                  <a:lnTo>
                    <a:pt x="7602398" y="367990"/>
                  </a:lnTo>
                  <a:lnTo>
                    <a:pt x="7602398" y="4470732"/>
                  </a:lnTo>
                  <a:lnTo>
                    <a:pt x="7587127" y="4470732"/>
                  </a:lnTo>
                  <a:lnTo>
                    <a:pt x="7602398" y="4470732"/>
                  </a:lnTo>
                  <a:cubicBezTo>
                    <a:pt x="7602398" y="4674342"/>
                    <a:pt x="7529096" y="4838722"/>
                    <a:pt x="7438996" y="4838722"/>
                  </a:cubicBezTo>
                  <a:lnTo>
                    <a:pt x="7438996" y="4804006"/>
                  </a:lnTo>
                  <a:lnTo>
                    <a:pt x="7438996" y="4838722"/>
                  </a:lnTo>
                  <a:lnTo>
                    <a:pt x="163402" y="4838722"/>
                  </a:lnTo>
                  <a:lnTo>
                    <a:pt x="163402" y="4804006"/>
                  </a:lnTo>
                  <a:lnTo>
                    <a:pt x="163402" y="4838722"/>
                  </a:lnTo>
                  <a:cubicBezTo>
                    <a:pt x="73302" y="4838722"/>
                    <a:pt x="0" y="4674342"/>
                    <a:pt x="0" y="4470732"/>
                  </a:cubicBezTo>
                  <a:lnTo>
                    <a:pt x="0" y="367990"/>
                  </a:lnTo>
                  <a:lnTo>
                    <a:pt x="15271" y="367990"/>
                  </a:lnTo>
                  <a:lnTo>
                    <a:pt x="0" y="367990"/>
                  </a:lnTo>
                  <a:moveTo>
                    <a:pt x="30542" y="367990"/>
                  </a:moveTo>
                  <a:lnTo>
                    <a:pt x="30542" y="4470732"/>
                  </a:lnTo>
                  <a:lnTo>
                    <a:pt x="15271" y="4470732"/>
                  </a:lnTo>
                  <a:lnTo>
                    <a:pt x="30542" y="4470732"/>
                  </a:lnTo>
                  <a:cubicBezTo>
                    <a:pt x="30542" y="4635286"/>
                    <a:pt x="89871" y="4769290"/>
                    <a:pt x="163402" y="4769290"/>
                  </a:cubicBezTo>
                  <a:lnTo>
                    <a:pt x="7438996" y="4769290"/>
                  </a:lnTo>
                  <a:cubicBezTo>
                    <a:pt x="7512527" y="4769290"/>
                    <a:pt x="7571856" y="4635286"/>
                    <a:pt x="7571856" y="4470732"/>
                  </a:cubicBezTo>
                  <a:lnTo>
                    <a:pt x="7571856" y="367990"/>
                  </a:lnTo>
                  <a:cubicBezTo>
                    <a:pt x="7571856" y="203436"/>
                    <a:pt x="7512527" y="69432"/>
                    <a:pt x="7438996" y="69432"/>
                  </a:cubicBezTo>
                  <a:lnTo>
                    <a:pt x="163402" y="69432"/>
                  </a:lnTo>
                  <a:lnTo>
                    <a:pt x="163402" y="34716"/>
                  </a:lnTo>
                  <a:lnTo>
                    <a:pt x="163402" y="69432"/>
                  </a:lnTo>
                  <a:cubicBezTo>
                    <a:pt x="89871" y="69432"/>
                    <a:pt x="30542" y="203436"/>
                    <a:pt x="30542" y="367990"/>
                  </a:cubicBezTo>
                  <a:close/>
                </a:path>
              </a:pathLst>
            </a:custGeom>
            <a:solidFill>
              <a:srgbClr val="3E2513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19197" y="2384599"/>
            <a:ext cx="51050" cy="3610065"/>
            <a:chOff x="0" y="0"/>
            <a:chExt cx="49345" cy="34895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345" cy="3489579"/>
            </a:xfrm>
            <a:custGeom>
              <a:avLst/>
              <a:gdLst/>
              <a:ahLst/>
              <a:cxnLst/>
              <a:rect r="r" b="b" t="t" l="l"/>
              <a:pathLst>
                <a:path h="3489579" w="49345">
                  <a:moveTo>
                    <a:pt x="0" y="56769"/>
                  </a:moveTo>
                  <a:cubicBezTo>
                    <a:pt x="0" y="25400"/>
                    <a:pt x="6168" y="0"/>
                    <a:pt x="13786" y="0"/>
                  </a:cubicBezTo>
                  <a:lnTo>
                    <a:pt x="35590" y="0"/>
                  </a:lnTo>
                  <a:cubicBezTo>
                    <a:pt x="43177" y="0"/>
                    <a:pt x="49345" y="25400"/>
                    <a:pt x="49345" y="56769"/>
                  </a:cubicBezTo>
                  <a:lnTo>
                    <a:pt x="49345" y="3432810"/>
                  </a:lnTo>
                  <a:cubicBezTo>
                    <a:pt x="49345" y="3464179"/>
                    <a:pt x="43177" y="3489579"/>
                    <a:pt x="35559" y="3489579"/>
                  </a:cubicBezTo>
                  <a:lnTo>
                    <a:pt x="13786" y="3489579"/>
                  </a:lnTo>
                  <a:cubicBezTo>
                    <a:pt x="6168" y="3489579"/>
                    <a:pt x="0" y="3464179"/>
                    <a:pt x="0" y="3432810"/>
                  </a:cubicBezTo>
                  <a:close/>
                </a:path>
              </a:pathLst>
            </a:custGeom>
            <a:solidFill>
              <a:srgbClr val="3E251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253379" y="6185298"/>
            <a:ext cx="5701835" cy="3324737"/>
            <a:chOff x="0" y="0"/>
            <a:chExt cx="7602446" cy="44329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5271" y="31804"/>
              <a:ext cx="7571856" cy="4369284"/>
            </a:xfrm>
            <a:custGeom>
              <a:avLst/>
              <a:gdLst/>
              <a:ahLst/>
              <a:cxnLst/>
              <a:rect r="r" b="b" t="t" l="l"/>
              <a:pathLst>
                <a:path h="4369284" w="7571856">
                  <a:moveTo>
                    <a:pt x="0" y="305322"/>
                  </a:moveTo>
                  <a:cubicBezTo>
                    <a:pt x="0" y="136759"/>
                    <a:pt x="66354" y="0"/>
                    <a:pt x="148131" y="0"/>
                  </a:cubicBezTo>
                  <a:lnTo>
                    <a:pt x="7423725" y="0"/>
                  </a:lnTo>
                  <a:cubicBezTo>
                    <a:pt x="7505578" y="0"/>
                    <a:pt x="7571856" y="136759"/>
                    <a:pt x="7571856" y="305322"/>
                  </a:cubicBezTo>
                  <a:lnTo>
                    <a:pt x="7571856" y="4063963"/>
                  </a:lnTo>
                  <a:cubicBezTo>
                    <a:pt x="7571856" y="4232526"/>
                    <a:pt x="7505502" y="4369285"/>
                    <a:pt x="7423725" y="4369285"/>
                  </a:cubicBezTo>
                  <a:lnTo>
                    <a:pt x="148131" y="4369285"/>
                  </a:lnTo>
                  <a:cubicBezTo>
                    <a:pt x="66277" y="4369285"/>
                    <a:pt x="0" y="4232526"/>
                    <a:pt x="0" y="40639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02398" cy="4432893"/>
            </a:xfrm>
            <a:custGeom>
              <a:avLst/>
              <a:gdLst/>
              <a:ahLst/>
              <a:cxnLst/>
              <a:rect r="r" b="b" t="t" l="l"/>
              <a:pathLst>
                <a:path h="4432893" w="7602398">
                  <a:moveTo>
                    <a:pt x="0" y="337126"/>
                  </a:moveTo>
                  <a:cubicBezTo>
                    <a:pt x="0" y="150594"/>
                    <a:pt x="73302" y="0"/>
                    <a:pt x="163402" y="0"/>
                  </a:cubicBezTo>
                  <a:lnTo>
                    <a:pt x="7438996" y="0"/>
                  </a:lnTo>
                  <a:lnTo>
                    <a:pt x="7438996" y="31804"/>
                  </a:lnTo>
                  <a:lnTo>
                    <a:pt x="7438996" y="0"/>
                  </a:lnTo>
                  <a:cubicBezTo>
                    <a:pt x="7529096" y="0"/>
                    <a:pt x="7602398" y="150594"/>
                    <a:pt x="7602398" y="337126"/>
                  </a:cubicBezTo>
                  <a:lnTo>
                    <a:pt x="7587127" y="337126"/>
                  </a:lnTo>
                  <a:lnTo>
                    <a:pt x="7602398" y="337126"/>
                  </a:lnTo>
                  <a:lnTo>
                    <a:pt x="7602398" y="4095767"/>
                  </a:lnTo>
                  <a:lnTo>
                    <a:pt x="7587127" y="4095767"/>
                  </a:lnTo>
                  <a:lnTo>
                    <a:pt x="7602398" y="4095767"/>
                  </a:lnTo>
                  <a:cubicBezTo>
                    <a:pt x="7602398" y="4282299"/>
                    <a:pt x="7529096" y="4432893"/>
                    <a:pt x="7438996" y="4432893"/>
                  </a:cubicBezTo>
                  <a:lnTo>
                    <a:pt x="7438996" y="4401089"/>
                  </a:lnTo>
                  <a:lnTo>
                    <a:pt x="7438996" y="4432893"/>
                  </a:lnTo>
                  <a:lnTo>
                    <a:pt x="163402" y="4432893"/>
                  </a:lnTo>
                  <a:lnTo>
                    <a:pt x="163402" y="4401089"/>
                  </a:lnTo>
                  <a:lnTo>
                    <a:pt x="163402" y="4432893"/>
                  </a:lnTo>
                  <a:cubicBezTo>
                    <a:pt x="73302" y="4432893"/>
                    <a:pt x="0" y="4282299"/>
                    <a:pt x="0" y="4095767"/>
                  </a:cubicBezTo>
                  <a:lnTo>
                    <a:pt x="0" y="337126"/>
                  </a:lnTo>
                  <a:lnTo>
                    <a:pt x="15271" y="337126"/>
                  </a:lnTo>
                  <a:lnTo>
                    <a:pt x="0" y="337126"/>
                  </a:lnTo>
                  <a:moveTo>
                    <a:pt x="30542" y="337126"/>
                  </a:moveTo>
                  <a:lnTo>
                    <a:pt x="30542" y="4095767"/>
                  </a:lnTo>
                  <a:lnTo>
                    <a:pt x="15271" y="4095767"/>
                  </a:lnTo>
                  <a:lnTo>
                    <a:pt x="30542" y="4095767"/>
                  </a:lnTo>
                  <a:cubicBezTo>
                    <a:pt x="30542" y="4246519"/>
                    <a:pt x="89871" y="4369284"/>
                    <a:pt x="163402" y="4369284"/>
                  </a:cubicBezTo>
                  <a:lnTo>
                    <a:pt x="7438996" y="4369284"/>
                  </a:lnTo>
                  <a:cubicBezTo>
                    <a:pt x="7512527" y="4369284"/>
                    <a:pt x="7571856" y="4246519"/>
                    <a:pt x="7571856" y="4095767"/>
                  </a:cubicBezTo>
                  <a:lnTo>
                    <a:pt x="7571856" y="337126"/>
                  </a:lnTo>
                  <a:cubicBezTo>
                    <a:pt x="7571856" y="186374"/>
                    <a:pt x="7512527" y="63609"/>
                    <a:pt x="7438996" y="63609"/>
                  </a:cubicBezTo>
                  <a:lnTo>
                    <a:pt x="163402" y="63609"/>
                  </a:lnTo>
                  <a:lnTo>
                    <a:pt x="163402" y="31804"/>
                  </a:lnTo>
                  <a:lnTo>
                    <a:pt x="163402" y="63609"/>
                  </a:lnTo>
                  <a:cubicBezTo>
                    <a:pt x="89871" y="63609"/>
                    <a:pt x="30542" y="186374"/>
                    <a:pt x="30542" y="337126"/>
                  </a:cubicBezTo>
                  <a:close/>
                </a:path>
              </a:pathLst>
            </a:custGeom>
            <a:solidFill>
              <a:srgbClr val="3E2513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297197" y="6237884"/>
            <a:ext cx="47142" cy="3272150"/>
            <a:chOff x="0" y="0"/>
            <a:chExt cx="50274" cy="34895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274" cy="3489579"/>
            </a:xfrm>
            <a:custGeom>
              <a:avLst/>
              <a:gdLst/>
              <a:ahLst/>
              <a:cxnLst/>
              <a:rect r="r" b="b" t="t" l="l"/>
              <a:pathLst>
                <a:path h="3489579" w="50274">
                  <a:moveTo>
                    <a:pt x="0" y="56769"/>
                  </a:moveTo>
                  <a:cubicBezTo>
                    <a:pt x="0" y="25400"/>
                    <a:pt x="6284" y="0"/>
                    <a:pt x="14045" y="0"/>
                  </a:cubicBezTo>
                  <a:lnTo>
                    <a:pt x="36260" y="0"/>
                  </a:lnTo>
                  <a:cubicBezTo>
                    <a:pt x="43989" y="0"/>
                    <a:pt x="50274" y="25400"/>
                    <a:pt x="50274" y="56769"/>
                  </a:cubicBezTo>
                  <a:lnTo>
                    <a:pt x="50274" y="3432810"/>
                  </a:lnTo>
                  <a:cubicBezTo>
                    <a:pt x="50274" y="3464179"/>
                    <a:pt x="43989" y="3489579"/>
                    <a:pt x="36228" y="3489579"/>
                  </a:cubicBezTo>
                  <a:lnTo>
                    <a:pt x="14045" y="3489579"/>
                  </a:lnTo>
                  <a:cubicBezTo>
                    <a:pt x="6284" y="3489579"/>
                    <a:pt x="0" y="3464179"/>
                    <a:pt x="0" y="3432810"/>
                  </a:cubicBezTo>
                  <a:close/>
                </a:path>
              </a:pathLst>
            </a:custGeom>
            <a:solidFill>
              <a:srgbClr val="3E2513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555623" y="2384599"/>
            <a:ext cx="11526306" cy="7125435"/>
          </a:xfrm>
          <a:custGeom>
            <a:avLst/>
            <a:gdLst/>
            <a:ahLst/>
            <a:cxnLst/>
            <a:rect r="r" b="b" t="t" l="l"/>
            <a:pathLst>
              <a:path h="7125435" w="11526306">
                <a:moveTo>
                  <a:pt x="0" y="0"/>
                </a:moveTo>
                <a:lnTo>
                  <a:pt x="11526306" y="0"/>
                </a:lnTo>
                <a:lnTo>
                  <a:pt x="11526306" y="7125435"/>
                </a:lnTo>
                <a:lnTo>
                  <a:pt x="0" y="7125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16832" y="971550"/>
            <a:ext cx="8861822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Top 5 Affordable Colleges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37801" y="2668116"/>
            <a:ext cx="4377521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Low Fees, High Outcomes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59747" y="3285497"/>
            <a:ext cx="5213004" cy="221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These colleges combine accessible tuition rates with strong post-graduation salary prospects, making quality education attainable for more students.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37801" y="6487865"/>
            <a:ext cx="4377521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Smart Choices for Families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48774" y="6984752"/>
            <a:ext cx="5223977" cy="221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They represent intelligent educational investments, particularly for middle-class families seeking excellent value without compromising on future career success.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5856586" y="765009"/>
            <a:ext cx="1702839" cy="706678"/>
          </a:xfrm>
          <a:custGeom>
            <a:avLst/>
            <a:gdLst/>
            <a:ahLst/>
            <a:cxnLst/>
            <a:rect r="r" b="b" t="t" l="l"/>
            <a:pathLst>
              <a:path h="706678" w="1702839">
                <a:moveTo>
                  <a:pt x="0" y="0"/>
                </a:moveTo>
                <a:lnTo>
                  <a:pt x="1702839" y="0"/>
                </a:lnTo>
                <a:lnTo>
                  <a:pt x="1702839" y="706678"/>
                </a:lnTo>
                <a:lnTo>
                  <a:pt x="0" y="706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8884" y="4122241"/>
            <a:ext cx="413742" cy="517177"/>
            <a:chOff x="0" y="0"/>
            <a:chExt cx="551657" cy="68957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551688" cy="689610"/>
            </a:xfrm>
            <a:custGeom>
              <a:avLst/>
              <a:gdLst/>
              <a:ahLst/>
              <a:cxnLst/>
              <a:rect r="r" b="b" t="t" l="l"/>
              <a:pathLst>
                <a:path h="689610" w="551688">
                  <a:moveTo>
                    <a:pt x="0" y="0"/>
                  </a:moveTo>
                  <a:lnTo>
                    <a:pt x="551688" y="0"/>
                  </a:lnTo>
                  <a:lnTo>
                    <a:pt x="551688" y="689610"/>
                  </a:lnTo>
                  <a:lnTo>
                    <a:pt x="0" y="689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32" r="5" b="-22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68884" y="6705005"/>
            <a:ext cx="413742" cy="517177"/>
            <a:chOff x="0" y="0"/>
            <a:chExt cx="551657" cy="68957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551688" cy="689610"/>
            </a:xfrm>
            <a:custGeom>
              <a:avLst/>
              <a:gdLst/>
              <a:ahLst/>
              <a:cxnLst/>
              <a:rect r="r" b="b" t="t" l="l"/>
              <a:pathLst>
                <a:path h="689610" w="551688">
                  <a:moveTo>
                    <a:pt x="0" y="0"/>
                  </a:moveTo>
                  <a:lnTo>
                    <a:pt x="551688" y="0"/>
                  </a:lnTo>
                  <a:lnTo>
                    <a:pt x="551688" y="689610"/>
                  </a:lnTo>
                  <a:lnTo>
                    <a:pt x="0" y="689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32" r="5" b="-226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144000" y="2370852"/>
            <a:ext cx="8673385" cy="6689348"/>
          </a:xfrm>
          <a:custGeom>
            <a:avLst/>
            <a:gdLst/>
            <a:ahLst/>
            <a:cxnLst/>
            <a:rect r="r" b="b" t="t" l="l"/>
            <a:pathLst>
              <a:path h="6689348" w="8673385">
                <a:moveTo>
                  <a:pt x="0" y="0"/>
                </a:moveTo>
                <a:lnTo>
                  <a:pt x="8673385" y="0"/>
                </a:lnTo>
                <a:lnTo>
                  <a:pt x="8673385" y="6689347"/>
                </a:lnTo>
                <a:lnTo>
                  <a:pt x="0" y="66893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5447" y="701428"/>
            <a:ext cx="9213354" cy="91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Placement Rating vs Salary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5447" y="2196853"/>
            <a:ext cx="8693498" cy="52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Higher placement ratings strongly correlate with higher salaries.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5447" y="2886521"/>
            <a:ext cx="8178552" cy="83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This validates the </a:t>
            </a:r>
            <a:r>
              <a:rPr lang="en-US" sz="2125" b="true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importance of placement cells</a:t>
            </a:r>
            <a:r>
              <a:rPr lang="en-US" sz="2125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in student success.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61840" y="4136826"/>
            <a:ext cx="3448348" cy="45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Direct Correlation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61840" y="4786461"/>
            <a:ext cx="7002908" cy="1258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Our analysis reveals a clear and strong link: colleges with superior placement services consistently produce graduates who command higher salaries.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61840" y="6719590"/>
            <a:ext cx="5189636" cy="45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Crucial Role of Placement Cells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61840" y="7369225"/>
            <a:ext cx="7002908" cy="1258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This finding emphasizes that robust career support and effective placement initiatives are fundamental drivers of student success and earning potential.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5814832" y="9258300"/>
            <a:ext cx="1702839" cy="706678"/>
          </a:xfrm>
          <a:custGeom>
            <a:avLst/>
            <a:gdLst/>
            <a:ahLst/>
            <a:cxnLst/>
            <a:rect r="r" b="b" t="t" l="l"/>
            <a:pathLst>
              <a:path h="706678" w="1702839">
                <a:moveTo>
                  <a:pt x="0" y="0"/>
                </a:moveTo>
                <a:lnTo>
                  <a:pt x="1702839" y="0"/>
                </a:lnTo>
                <a:lnTo>
                  <a:pt x="1702839" y="706678"/>
                </a:lnTo>
                <a:lnTo>
                  <a:pt x="0" y="706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087552" y="5449044"/>
            <a:ext cx="340221" cy="340221"/>
            <a:chOff x="0" y="0"/>
            <a:chExt cx="453628" cy="453628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453644" cy="453644"/>
            </a:xfrm>
            <a:custGeom>
              <a:avLst/>
              <a:gdLst/>
              <a:ahLst/>
              <a:cxnLst/>
              <a:rect r="r" b="b" t="t" l="l"/>
              <a:pathLst>
                <a:path h="453644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453644"/>
                  </a:lnTo>
                  <a:lnTo>
                    <a:pt x="0" y="453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3" b="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087552" y="8633072"/>
            <a:ext cx="340221" cy="340221"/>
            <a:chOff x="0" y="0"/>
            <a:chExt cx="453628" cy="453628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453644" cy="453644"/>
            </a:xfrm>
            <a:custGeom>
              <a:avLst/>
              <a:gdLst/>
              <a:ahLst/>
              <a:cxnLst/>
              <a:rect r="r" b="b" t="t" l="l"/>
              <a:pathLst>
                <a:path h="453644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453644"/>
                  </a:lnTo>
                  <a:lnTo>
                    <a:pt x="0" y="453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3" b="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618679" y="2744903"/>
            <a:ext cx="6146895" cy="3540253"/>
            <a:chOff x="0" y="0"/>
            <a:chExt cx="7704168" cy="44371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5476" y="28765"/>
              <a:ext cx="7673168" cy="4379541"/>
            </a:xfrm>
            <a:custGeom>
              <a:avLst/>
              <a:gdLst/>
              <a:ahLst/>
              <a:cxnLst/>
              <a:rect r="r" b="b" t="t" l="l"/>
              <a:pathLst>
                <a:path h="4379541" w="7673168">
                  <a:moveTo>
                    <a:pt x="0" y="64144"/>
                  </a:moveTo>
                  <a:cubicBezTo>
                    <a:pt x="0" y="28764"/>
                    <a:pt x="15630" y="0"/>
                    <a:pt x="34820" y="0"/>
                  </a:cubicBezTo>
                  <a:lnTo>
                    <a:pt x="7638348" y="0"/>
                  </a:lnTo>
                  <a:cubicBezTo>
                    <a:pt x="7657615" y="0"/>
                    <a:pt x="7673168" y="28764"/>
                    <a:pt x="7673168" y="64144"/>
                  </a:cubicBezTo>
                  <a:lnTo>
                    <a:pt x="7673168" y="4315395"/>
                  </a:lnTo>
                  <a:cubicBezTo>
                    <a:pt x="7673168" y="4350920"/>
                    <a:pt x="7657537" y="4379540"/>
                    <a:pt x="7638348" y="4379540"/>
                  </a:cubicBezTo>
                  <a:lnTo>
                    <a:pt x="34820" y="4379540"/>
                  </a:lnTo>
                  <a:cubicBezTo>
                    <a:pt x="15552" y="4379540"/>
                    <a:pt x="0" y="4350776"/>
                    <a:pt x="0" y="43153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04119" cy="4437070"/>
            </a:xfrm>
            <a:custGeom>
              <a:avLst/>
              <a:gdLst/>
              <a:ahLst/>
              <a:cxnLst/>
              <a:rect r="r" b="b" t="t" l="l"/>
              <a:pathLst>
                <a:path h="4437070" w="7704119">
                  <a:moveTo>
                    <a:pt x="0" y="92909"/>
                  </a:moveTo>
                  <a:cubicBezTo>
                    <a:pt x="0" y="41421"/>
                    <a:pt x="22672" y="0"/>
                    <a:pt x="50296" y="0"/>
                  </a:cubicBezTo>
                  <a:lnTo>
                    <a:pt x="7653824" y="0"/>
                  </a:lnTo>
                  <a:lnTo>
                    <a:pt x="7653824" y="28765"/>
                  </a:lnTo>
                  <a:lnTo>
                    <a:pt x="7653824" y="0"/>
                  </a:lnTo>
                  <a:cubicBezTo>
                    <a:pt x="7681525" y="0"/>
                    <a:pt x="7704119" y="41421"/>
                    <a:pt x="7704119" y="92909"/>
                  </a:cubicBezTo>
                  <a:lnTo>
                    <a:pt x="7688644" y="92909"/>
                  </a:lnTo>
                  <a:lnTo>
                    <a:pt x="7704119" y="92909"/>
                  </a:lnTo>
                  <a:lnTo>
                    <a:pt x="7704119" y="4344160"/>
                  </a:lnTo>
                  <a:lnTo>
                    <a:pt x="7688644" y="4344160"/>
                  </a:lnTo>
                  <a:lnTo>
                    <a:pt x="7704119" y="4344160"/>
                  </a:lnTo>
                  <a:cubicBezTo>
                    <a:pt x="7704119" y="4395793"/>
                    <a:pt x="7681447" y="4437070"/>
                    <a:pt x="7653824" y="4437070"/>
                  </a:cubicBezTo>
                  <a:lnTo>
                    <a:pt x="7653824" y="4408305"/>
                  </a:lnTo>
                  <a:lnTo>
                    <a:pt x="7653824" y="4437070"/>
                  </a:lnTo>
                  <a:lnTo>
                    <a:pt x="50296" y="4437070"/>
                  </a:lnTo>
                  <a:lnTo>
                    <a:pt x="50296" y="4408305"/>
                  </a:lnTo>
                  <a:lnTo>
                    <a:pt x="50296" y="4437070"/>
                  </a:lnTo>
                  <a:cubicBezTo>
                    <a:pt x="22594" y="4437070"/>
                    <a:pt x="0" y="4395649"/>
                    <a:pt x="0" y="4344160"/>
                  </a:cubicBezTo>
                  <a:lnTo>
                    <a:pt x="0" y="92909"/>
                  </a:lnTo>
                  <a:lnTo>
                    <a:pt x="15476" y="92909"/>
                  </a:lnTo>
                  <a:lnTo>
                    <a:pt x="0" y="92909"/>
                  </a:lnTo>
                  <a:moveTo>
                    <a:pt x="30951" y="92909"/>
                  </a:moveTo>
                  <a:lnTo>
                    <a:pt x="30951" y="4344160"/>
                  </a:lnTo>
                  <a:lnTo>
                    <a:pt x="15476" y="4344160"/>
                  </a:lnTo>
                  <a:lnTo>
                    <a:pt x="30951" y="4344160"/>
                  </a:lnTo>
                  <a:cubicBezTo>
                    <a:pt x="30951" y="4363432"/>
                    <a:pt x="39463" y="4379541"/>
                    <a:pt x="50296" y="4379541"/>
                  </a:cubicBezTo>
                  <a:lnTo>
                    <a:pt x="7653824" y="4379541"/>
                  </a:lnTo>
                  <a:cubicBezTo>
                    <a:pt x="7664657" y="4379541"/>
                    <a:pt x="7673168" y="4363432"/>
                    <a:pt x="7673168" y="4344160"/>
                  </a:cubicBezTo>
                  <a:lnTo>
                    <a:pt x="7673168" y="92909"/>
                  </a:lnTo>
                  <a:cubicBezTo>
                    <a:pt x="7673168" y="73637"/>
                    <a:pt x="7664657" y="57529"/>
                    <a:pt x="7653824" y="57529"/>
                  </a:cubicBezTo>
                  <a:lnTo>
                    <a:pt x="50296" y="57529"/>
                  </a:lnTo>
                  <a:lnTo>
                    <a:pt x="50296" y="28765"/>
                  </a:lnTo>
                  <a:lnTo>
                    <a:pt x="50296" y="57529"/>
                  </a:lnTo>
                  <a:cubicBezTo>
                    <a:pt x="39463" y="57529"/>
                    <a:pt x="30951" y="73637"/>
                    <a:pt x="30951" y="92909"/>
                  </a:cubicBezTo>
                  <a:close/>
                </a:path>
              </a:pathLst>
            </a:custGeom>
            <a:solidFill>
              <a:srgbClr val="F3E3D8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505713" y="2563936"/>
            <a:ext cx="225931" cy="361935"/>
            <a:chOff x="0" y="0"/>
            <a:chExt cx="283170" cy="453628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283185" cy="453644"/>
            </a:xfrm>
            <a:custGeom>
              <a:avLst/>
              <a:gdLst/>
              <a:ahLst/>
              <a:cxnLst/>
              <a:rect r="r" b="b" t="t" l="l"/>
              <a:pathLst>
                <a:path h="453644" w="283185">
                  <a:moveTo>
                    <a:pt x="0" y="0"/>
                  </a:moveTo>
                  <a:lnTo>
                    <a:pt x="283185" y="0"/>
                  </a:lnTo>
                  <a:lnTo>
                    <a:pt x="283185" y="453644"/>
                  </a:lnTo>
                  <a:lnTo>
                    <a:pt x="0" y="453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0102" t="-3" r="-30096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618679" y="6489716"/>
            <a:ext cx="6146895" cy="2768584"/>
            <a:chOff x="0" y="0"/>
            <a:chExt cx="7845753" cy="35337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5760" y="22908"/>
              <a:ext cx="7814183" cy="3487874"/>
            </a:xfrm>
            <a:custGeom>
              <a:avLst/>
              <a:gdLst/>
              <a:ahLst/>
              <a:cxnLst/>
              <a:rect r="r" b="b" t="t" l="l"/>
              <a:pathLst>
                <a:path h="3487874" w="7814183">
                  <a:moveTo>
                    <a:pt x="0" y="51085"/>
                  </a:moveTo>
                  <a:cubicBezTo>
                    <a:pt x="0" y="22908"/>
                    <a:pt x="15918" y="0"/>
                    <a:pt x="35460" y="0"/>
                  </a:cubicBezTo>
                  <a:lnTo>
                    <a:pt x="7778723" y="0"/>
                  </a:lnTo>
                  <a:cubicBezTo>
                    <a:pt x="7798344" y="0"/>
                    <a:pt x="7814183" y="22908"/>
                    <a:pt x="7814183" y="51085"/>
                  </a:cubicBezTo>
                  <a:lnTo>
                    <a:pt x="7814183" y="3436789"/>
                  </a:lnTo>
                  <a:cubicBezTo>
                    <a:pt x="7814183" y="3465081"/>
                    <a:pt x="7798265" y="3487875"/>
                    <a:pt x="7778723" y="3487875"/>
                  </a:cubicBezTo>
                  <a:lnTo>
                    <a:pt x="35460" y="3487875"/>
                  </a:lnTo>
                  <a:cubicBezTo>
                    <a:pt x="15839" y="3487875"/>
                    <a:pt x="0" y="3464966"/>
                    <a:pt x="0" y="343678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845703" cy="3533691"/>
            </a:xfrm>
            <a:custGeom>
              <a:avLst/>
              <a:gdLst/>
              <a:ahLst/>
              <a:cxnLst/>
              <a:rect r="r" b="b" t="t" l="l"/>
              <a:pathLst>
                <a:path h="3533691" w="7845703">
                  <a:moveTo>
                    <a:pt x="0" y="73993"/>
                  </a:moveTo>
                  <a:cubicBezTo>
                    <a:pt x="0" y="32988"/>
                    <a:pt x="23088" y="0"/>
                    <a:pt x="51220" y="0"/>
                  </a:cubicBezTo>
                  <a:lnTo>
                    <a:pt x="7794483" y="0"/>
                  </a:lnTo>
                  <a:lnTo>
                    <a:pt x="7794483" y="22908"/>
                  </a:lnTo>
                  <a:lnTo>
                    <a:pt x="7794483" y="0"/>
                  </a:lnTo>
                  <a:cubicBezTo>
                    <a:pt x="7822694" y="0"/>
                    <a:pt x="7845703" y="32988"/>
                    <a:pt x="7845703" y="73993"/>
                  </a:cubicBezTo>
                  <a:lnTo>
                    <a:pt x="7829943" y="73993"/>
                  </a:lnTo>
                  <a:lnTo>
                    <a:pt x="7845703" y="73993"/>
                  </a:lnTo>
                  <a:lnTo>
                    <a:pt x="7845703" y="3459697"/>
                  </a:lnTo>
                  <a:lnTo>
                    <a:pt x="7829943" y="3459697"/>
                  </a:lnTo>
                  <a:lnTo>
                    <a:pt x="7845703" y="3459697"/>
                  </a:lnTo>
                  <a:cubicBezTo>
                    <a:pt x="7845703" y="3500818"/>
                    <a:pt x="7822615" y="3533691"/>
                    <a:pt x="7794483" y="3533691"/>
                  </a:cubicBezTo>
                  <a:lnTo>
                    <a:pt x="7794483" y="3510783"/>
                  </a:lnTo>
                  <a:lnTo>
                    <a:pt x="7794483" y="3533691"/>
                  </a:lnTo>
                  <a:lnTo>
                    <a:pt x="51220" y="3533691"/>
                  </a:lnTo>
                  <a:lnTo>
                    <a:pt x="51220" y="3510783"/>
                  </a:lnTo>
                  <a:lnTo>
                    <a:pt x="51220" y="3533691"/>
                  </a:lnTo>
                  <a:cubicBezTo>
                    <a:pt x="23010" y="3533691"/>
                    <a:pt x="0" y="3500703"/>
                    <a:pt x="0" y="3459697"/>
                  </a:cubicBezTo>
                  <a:lnTo>
                    <a:pt x="0" y="73993"/>
                  </a:lnTo>
                  <a:lnTo>
                    <a:pt x="15760" y="73993"/>
                  </a:lnTo>
                  <a:lnTo>
                    <a:pt x="0" y="73993"/>
                  </a:lnTo>
                  <a:moveTo>
                    <a:pt x="31520" y="73993"/>
                  </a:moveTo>
                  <a:lnTo>
                    <a:pt x="31520" y="3459697"/>
                  </a:lnTo>
                  <a:lnTo>
                    <a:pt x="15760" y="3459697"/>
                  </a:lnTo>
                  <a:lnTo>
                    <a:pt x="31520" y="3459697"/>
                  </a:lnTo>
                  <a:cubicBezTo>
                    <a:pt x="31520" y="3475046"/>
                    <a:pt x="40188" y="3487874"/>
                    <a:pt x="51220" y="3487874"/>
                  </a:cubicBezTo>
                  <a:lnTo>
                    <a:pt x="7794483" y="3487874"/>
                  </a:lnTo>
                  <a:cubicBezTo>
                    <a:pt x="7805515" y="3487874"/>
                    <a:pt x="7814183" y="3475046"/>
                    <a:pt x="7814183" y="3459697"/>
                  </a:cubicBezTo>
                  <a:lnTo>
                    <a:pt x="7814183" y="73993"/>
                  </a:lnTo>
                  <a:cubicBezTo>
                    <a:pt x="7814183" y="58645"/>
                    <a:pt x="7805515" y="45816"/>
                    <a:pt x="7794483" y="45816"/>
                  </a:cubicBezTo>
                  <a:lnTo>
                    <a:pt x="51220" y="45816"/>
                  </a:lnTo>
                  <a:lnTo>
                    <a:pt x="51220" y="22908"/>
                  </a:lnTo>
                  <a:lnTo>
                    <a:pt x="51220" y="45816"/>
                  </a:lnTo>
                  <a:cubicBezTo>
                    <a:pt x="40188" y="45816"/>
                    <a:pt x="31520" y="58645"/>
                    <a:pt x="31520" y="73993"/>
                  </a:cubicBezTo>
                  <a:close/>
                </a:path>
              </a:pathLst>
            </a:custGeom>
            <a:solidFill>
              <a:srgbClr val="F3E3D8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505713" y="6393365"/>
            <a:ext cx="225931" cy="361935"/>
            <a:chOff x="0" y="0"/>
            <a:chExt cx="283170" cy="453628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283185" cy="453644"/>
            </a:xfrm>
            <a:custGeom>
              <a:avLst/>
              <a:gdLst/>
              <a:ahLst/>
              <a:cxnLst/>
              <a:rect r="r" b="b" t="t" l="l"/>
              <a:pathLst>
                <a:path h="453644" w="283185">
                  <a:moveTo>
                    <a:pt x="0" y="0"/>
                  </a:moveTo>
                  <a:lnTo>
                    <a:pt x="283185" y="0"/>
                  </a:lnTo>
                  <a:lnTo>
                    <a:pt x="283185" y="453644"/>
                  </a:lnTo>
                  <a:lnTo>
                    <a:pt x="0" y="453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0102" t="-3" r="-30096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768900" y="1619965"/>
            <a:ext cx="10193888" cy="7658158"/>
          </a:xfrm>
          <a:custGeom>
            <a:avLst/>
            <a:gdLst/>
            <a:ahLst/>
            <a:cxnLst/>
            <a:rect r="r" b="b" t="t" l="l"/>
            <a:pathLst>
              <a:path h="7658158" w="10193888">
                <a:moveTo>
                  <a:pt x="0" y="0"/>
                </a:moveTo>
                <a:lnTo>
                  <a:pt x="10193888" y="0"/>
                </a:lnTo>
                <a:lnTo>
                  <a:pt x="10193888" y="7658158"/>
                </a:lnTo>
                <a:lnTo>
                  <a:pt x="0" y="7658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563899" y="682748"/>
            <a:ext cx="5693764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Fees vs Reviews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88078" y="3229464"/>
            <a:ext cx="5299474" cy="46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6"/>
              </a:lnSpc>
            </a:pPr>
            <a:r>
              <a:rPr lang="en-US" sz="2925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Reputation Through Reviews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88078" y="3814937"/>
            <a:ext cx="5657179" cy="234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9"/>
              </a:lnSpc>
            </a:pPr>
            <a:r>
              <a:rPr lang="en-US" sz="232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Colleges that garner a higher volume of student reviews tend to possess a stronger and more established reputation within the academic community.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88078" y="6545757"/>
            <a:ext cx="4759947" cy="46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6"/>
              </a:lnSpc>
            </a:pPr>
            <a:r>
              <a:rPr lang="en-US" sz="2925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Fees Don't Drive Reviews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88078" y="7202175"/>
            <a:ext cx="5657179" cy="187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9"/>
              </a:lnSpc>
            </a:pPr>
            <a:r>
              <a:rPr lang="en-US" sz="232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Interestingly, the cost of tuition does not appear to be a significant factor influencing the quantity or frequency of student reviews a college receives.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5742419" y="9278123"/>
            <a:ext cx="1702839" cy="706678"/>
          </a:xfrm>
          <a:custGeom>
            <a:avLst/>
            <a:gdLst/>
            <a:ahLst/>
            <a:cxnLst/>
            <a:rect r="r" b="b" t="t" l="l"/>
            <a:pathLst>
              <a:path h="706678" w="1702839">
                <a:moveTo>
                  <a:pt x="0" y="0"/>
                </a:moveTo>
                <a:lnTo>
                  <a:pt x="1702838" y="0"/>
                </a:lnTo>
                <a:lnTo>
                  <a:pt x="1702838" y="706678"/>
                </a:lnTo>
                <a:lnTo>
                  <a:pt x="0" y="706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E3D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1023045"/>
            <a:ext cx="9445526" cy="810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75"/>
              </a:lnSpc>
            </a:pPr>
            <a:r>
              <a:rPr lang="en-US" sz="16687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Insights &amp; Closing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993130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Key Insights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50237" y="2361456"/>
            <a:ext cx="283518" cy="354360"/>
            <a:chOff x="0" y="0"/>
            <a:chExt cx="378023" cy="472480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378079" cy="472440"/>
            </a:xfrm>
            <a:custGeom>
              <a:avLst/>
              <a:gdLst/>
              <a:ahLst/>
              <a:cxnLst/>
              <a:rect r="r" b="b" t="t" l="l"/>
              <a:pathLst>
                <a:path h="472440" w="378079">
                  <a:moveTo>
                    <a:pt x="0" y="0"/>
                  </a:moveTo>
                  <a:lnTo>
                    <a:pt x="378079" y="0"/>
                  </a:lnTo>
                  <a:lnTo>
                    <a:pt x="378079" y="472440"/>
                  </a:lnTo>
                  <a:lnTo>
                    <a:pt x="0" y="472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70" t="0" r="-655" b="-8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850237" y="2805261"/>
            <a:ext cx="4580930" cy="38100"/>
            <a:chOff x="0" y="0"/>
            <a:chExt cx="6107907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07938" cy="50800"/>
            </a:xfrm>
            <a:custGeom>
              <a:avLst/>
              <a:gdLst/>
              <a:ahLst/>
              <a:cxnLst/>
              <a:rect r="r" b="b" t="t" l="l"/>
              <a:pathLst>
                <a:path h="50800" w="6107938">
                  <a:moveTo>
                    <a:pt x="0" y="0"/>
                  </a:moveTo>
                  <a:lnTo>
                    <a:pt x="6107938" y="0"/>
                  </a:lnTo>
                  <a:lnTo>
                    <a:pt x="6107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E2513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850237" y="2985046"/>
            <a:ext cx="4044106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Engineering Landscape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50237" y="3540919"/>
            <a:ext cx="4580930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While the engineering field is highly saturated, it consistently offers the best return on investment for graduates.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714685" y="2361456"/>
            <a:ext cx="283518" cy="354360"/>
            <a:chOff x="0" y="0"/>
            <a:chExt cx="378023" cy="47248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378079" cy="472440"/>
            </a:xfrm>
            <a:custGeom>
              <a:avLst/>
              <a:gdLst/>
              <a:ahLst/>
              <a:cxnLst/>
              <a:rect r="r" b="b" t="t" l="l"/>
              <a:pathLst>
                <a:path h="472440" w="378079">
                  <a:moveTo>
                    <a:pt x="0" y="0"/>
                  </a:moveTo>
                  <a:lnTo>
                    <a:pt x="378079" y="0"/>
                  </a:lnTo>
                  <a:lnTo>
                    <a:pt x="378079" y="472440"/>
                  </a:lnTo>
                  <a:lnTo>
                    <a:pt x="0" y="472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70" t="0" r="-655" b="-8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714685" y="2805261"/>
            <a:ext cx="4581079" cy="38100"/>
            <a:chOff x="0" y="0"/>
            <a:chExt cx="6108105" cy="50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08065" cy="50800"/>
            </a:xfrm>
            <a:custGeom>
              <a:avLst/>
              <a:gdLst/>
              <a:ahLst/>
              <a:cxnLst/>
              <a:rect r="r" b="b" t="t" l="l"/>
              <a:pathLst>
                <a:path h="50800" w="6108065">
                  <a:moveTo>
                    <a:pt x="0" y="0"/>
                  </a:moveTo>
                  <a:lnTo>
                    <a:pt x="6108065" y="0"/>
                  </a:lnTo>
                  <a:lnTo>
                    <a:pt x="61080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E2513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714685" y="298504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MBA's High Stakes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14685" y="3540919"/>
            <a:ext cx="4581079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MBA programs are expensive, providing the potential for high salaries but also carrying a higher degree of financial risk.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850237" y="5946725"/>
            <a:ext cx="283518" cy="354360"/>
            <a:chOff x="0" y="0"/>
            <a:chExt cx="378023" cy="472480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378079" cy="472440"/>
            </a:xfrm>
            <a:custGeom>
              <a:avLst/>
              <a:gdLst/>
              <a:ahLst/>
              <a:cxnLst/>
              <a:rect r="r" b="b" t="t" l="l"/>
              <a:pathLst>
                <a:path h="472440" w="378079">
                  <a:moveTo>
                    <a:pt x="0" y="0"/>
                  </a:moveTo>
                  <a:lnTo>
                    <a:pt x="378079" y="0"/>
                  </a:lnTo>
                  <a:lnTo>
                    <a:pt x="378079" y="472440"/>
                  </a:lnTo>
                  <a:lnTo>
                    <a:pt x="0" y="472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70" t="0" r="-655" b="-8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850237" y="6390531"/>
            <a:ext cx="9445526" cy="38100"/>
            <a:chOff x="0" y="0"/>
            <a:chExt cx="12594035" cy="50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594082" cy="50800"/>
            </a:xfrm>
            <a:custGeom>
              <a:avLst/>
              <a:gdLst/>
              <a:ahLst/>
              <a:cxnLst/>
              <a:rect r="r" b="b" t="t" l="l"/>
              <a:pathLst>
                <a:path h="50800" w="12594082">
                  <a:moveTo>
                    <a:pt x="0" y="0"/>
                  </a:moveTo>
                  <a:lnTo>
                    <a:pt x="12594082" y="0"/>
                  </a:lnTo>
                  <a:lnTo>
                    <a:pt x="1259408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E2513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850237" y="6570315"/>
            <a:ext cx="3782616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Affordable Advantage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50237" y="7126189"/>
            <a:ext cx="9445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Surprisingly, colleges with lower tuition fees often demonstrate better performance metrics than their more expensive counterparts.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50237" y="8545860"/>
            <a:ext cx="9445526" cy="690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💡</a:t>
            </a:r>
            <a:r>
              <a:rPr lang="en-US" sz="2750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Data empowers smarter student decisions.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5814832" y="9258300"/>
            <a:ext cx="1702839" cy="706678"/>
          </a:xfrm>
          <a:custGeom>
            <a:avLst/>
            <a:gdLst/>
            <a:ahLst/>
            <a:cxnLst/>
            <a:rect r="r" b="b" t="t" l="l"/>
            <a:pathLst>
              <a:path h="706678" w="1702839">
                <a:moveTo>
                  <a:pt x="0" y="0"/>
                </a:moveTo>
                <a:lnTo>
                  <a:pt x="1702839" y="0"/>
                </a:lnTo>
                <a:lnTo>
                  <a:pt x="1702839" y="706678"/>
                </a:lnTo>
                <a:lnTo>
                  <a:pt x="0" y="706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058615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586781"/>
            <a:ext cx="950535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This project shows how </a:t>
            </a:r>
            <a:r>
              <a:rPr lang="en-US" sz="2187" b="true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data scraping + analysis</a:t>
            </a: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can turn scattered web info into actionable insights.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038451"/>
            <a:ext cx="9505355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Our work demonstrates the data-driven decision-making in education.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911477"/>
            <a:ext cx="950535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🙏</a:t>
            </a: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Thank you for listening. Questions are welcome.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189345" y="2745879"/>
            <a:ext cx="6106269" cy="6106269"/>
            <a:chOff x="0" y="0"/>
            <a:chExt cx="8141692" cy="8141692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8141716" cy="8141716"/>
            </a:xfrm>
            <a:custGeom>
              <a:avLst/>
              <a:gdLst/>
              <a:ahLst/>
              <a:cxnLst/>
              <a:rect r="r" b="b" t="t" l="l"/>
              <a:pathLst>
                <a:path h="8141716" w="8141716">
                  <a:moveTo>
                    <a:pt x="0" y="0"/>
                  </a:moveTo>
                  <a:lnTo>
                    <a:pt x="8141716" y="0"/>
                  </a:lnTo>
                  <a:lnTo>
                    <a:pt x="8141716" y="8141716"/>
                  </a:lnTo>
                  <a:lnTo>
                    <a:pt x="0" y="8141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556461" y="1028700"/>
            <a:ext cx="1702839" cy="706678"/>
          </a:xfrm>
          <a:custGeom>
            <a:avLst/>
            <a:gdLst/>
            <a:ahLst/>
            <a:cxnLst/>
            <a:rect r="r" b="b" t="t" l="l"/>
            <a:pathLst>
              <a:path h="706678" w="1702839">
                <a:moveTo>
                  <a:pt x="0" y="0"/>
                </a:moveTo>
                <a:lnTo>
                  <a:pt x="1702839" y="0"/>
                </a:lnTo>
                <a:lnTo>
                  <a:pt x="1702839" y="706678"/>
                </a:lnTo>
                <a:lnTo>
                  <a:pt x="0" y="706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534865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Why </a:t>
            </a:r>
            <a:r>
              <a:rPr lang="en-US" sz="3312" u="sng">
                <a:solidFill>
                  <a:srgbClr val="3E2513"/>
                </a:solidFill>
                <a:latin typeface="Arimo"/>
                <a:ea typeface="Arimo"/>
                <a:cs typeface="Arimo"/>
                <a:sym typeface="Arimo"/>
                <a:hlinkClick r:id="rId3" tooltip="http://Shiksha.com"/>
              </a:rPr>
              <a:t>Shiksha.com</a:t>
            </a:r>
            <a:r>
              <a:rPr lang="en-US" sz="3312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?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73188" y="2404468"/>
            <a:ext cx="4619030" cy="2655243"/>
            <a:chOff x="0" y="0"/>
            <a:chExt cx="6158707" cy="35403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5400" y="25400"/>
              <a:ext cx="6107938" cy="3489452"/>
            </a:xfrm>
            <a:custGeom>
              <a:avLst/>
              <a:gdLst/>
              <a:ahLst/>
              <a:cxnLst/>
              <a:rect r="r" b="b" t="t" l="l"/>
              <a:pathLst>
                <a:path h="3489452" w="6107938">
                  <a:moveTo>
                    <a:pt x="0" y="243840"/>
                  </a:moveTo>
                  <a:cubicBezTo>
                    <a:pt x="0" y="109220"/>
                    <a:pt x="109855" y="0"/>
                    <a:pt x="245364" y="0"/>
                  </a:cubicBezTo>
                  <a:lnTo>
                    <a:pt x="5862574" y="0"/>
                  </a:lnTo>
                  <a:cubicBezTo>
                    <a:pt x="5998083" y="0"/>
                    <a:pt x="6107938" y="109220"/>
                    <a:pt x="6107938" y="243840"/>
                  </a:cubicBezTo>
                  <a:lnTo>
                    <a:pt x="6107938" y="3245612"/>
                  </a:lnTo>
                  <a:cubicBezTo>
                    <a:pt x="6107938" y="3380232"/>
                    <a:pt x="5998083" y="3489452"/>
                    <a:pt x="5862574" y="3489452"/>
                  </a:cubicBezTo>
                  <a:lnTo>
                    <a:pt x="245364" y="3489452"/>
                  </a:lnTo>
                  <a:cubicBezTo>
                    <a:pt x="109855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58738" cy="3540379"/>
            </a:xfrm>
            <a:custGeom>
              <a:avLst/>
              <a:gdLst/>
              <a:ahLst/>
              <a:cxnLst/>
              <a:rect r="r" b="b" t="t" l="l"/>
              <a:pathLst>
                <a:path h="3540379" w="6158738">
                  <a:moveTo>
                    <a:pt x="0" y="269240"/>
                  </a:moveTo>
                  <a:cubicBezTo>
                    <a:pt x="0" y="120396"/>
                    <a:pt x="121412" y="0"/>
                    <a:pt x="270764" y="0"/>
                  </a:cubicBezTo>
                  <a:lnTo>
                    <a:pt x="5887974" y="0"/>
                  </a:lnTo>
                  <a:lnTo>
                    <a:pt x="5887974" y="25400"/>
                  </a:lnTo>
                  <a:lnTo>
                    <a:pt x="5887974" y="0"/>
                  </a:lnTo>
                  <a:cubicBezTo>
                    <a:pt x="6037326" y="0"/>
                    <a:pt x="6158738" y="120396"/>
                    <a:pt x="6158738" y="269240"/>
                  </a:cubicBezTo>
                  <a:lnTo>
                    <a:pt x="6133338" y="269240"/>
                  </a:lnTo>
                  <a:lnTo>
                    <a:pt x="6158738" y="269240"/>
                  </a:lnTo>
                  <a:lnTo>
                    <a:pt x="6158738" y="3271012"/>
                  </a:lnTo>
                  <a:lnTo>
                    <a:pt x="6133338" y="3271012"/>
                  </a:lnTo>
                  <a:lnTo>
                    <a:pt x="6158738" y="3271012"/>
                  </a:lnTo>
                  <a:cubicBezTo>
                    <a:pt x="6158738" y="3419856"/>
                    <a:pt x="6037326" y="3540252"/>
                    <a:pt x="5887974" y="3540252"/>
                  </a:cubicBezTo>
                  <a:lnTo>
                    <a:pt x="5887974" y="3514852"/>
                  </a:lnTo>
                  <a:lnTo>
                    <a:pt x="5887974" y="3540252"/>
                  </a:lnTo>
                  <a:lnTo>
                    <a:pt x="270764" y="3540252"/>
                  </a:lnTo>
                  <a:lnTo>
                    <a:pt x="270764" y="3514852"/>
                  </a:lnTo>
                  <a:lnTo>
                    <a:pt x="270764" y="3540252"/>
                  </a:lnTo>
                  <a:cubicBezTo>
                    <a:pt x="121412" y="3540379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71012"/>
                  </a:lnTo>
                  <a:lnTo>
                    <a:pt x="25400" y="3271012"/>
                  </a:lnTo>
                  <a:lnTo>
                    <a:pt x="50800" y="3271012"/>
                  </a:lnTo>
                  <a:cubicBezTo>
                    <a:pt x="50800" y="3391535"/>
                    <a:pt x="149098" y="3489452"/>
                    <a:pt x="270764" y="3489452"/>
                  </a:cubicBezTo>
                  <a:lnTo>
                    <a:pt x="5887974" y="3489452"/>
                  </a:lnTo>
                  <a:cubicBezTo>
                    <a:pt x="6009640" y="3489452"/>
                    <a:pt x="6107938" y="3391535"/>
                    <a:pt x="6107938" y="3271012"/>
                  </a:cubicBezTo>
                  <a:lnTo>
                    <a:pt x="6107938" y="269240"/>
                  </a:lnTo>
                  <a:cubicBezTo>
                    <a:pt x="6107938" y="148717"/>
                    <a:pt x="6009640" y="50800"/>
                    <a:pt x="5887974" y="50800"/>
                  </a:cubicBezTo>
                  <a:lnTo>
                    <a:pt x="270764" y="50800"/>
                  </a:lnTo>
                  <a:lnTo>
                    <a:pt x="270764" y="25400"/>
                  </a:lnTo>
                  <a:lnTo>
                    <a:pt x="270764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54138" y="2423518"/>
            <a:ext cx="152400" cy="2617142"/>
            <a:chOff x="0" y="0"/>
            <a:chExt cx="203200" cy="34895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3200" cy="3489579"/>
            </a:xfrm>
            <a:custGeom>
              <a:avLst/>
              <a:gdLst/>
              <a:ahLst/>
              <a:cxnLst/>
              <a:rect r="r" b="b" t="t" l="l"/>
              <a:pathLst>
                <a:path h="3489579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32810"/>
                  </a:lnTo>
                  <a:cubicBezTo>
                    <a:pt x="203200" y="3464179"/>
                    <a:pt x="177800" y="3489579"/>
                    <a:pt x="146431" y="3489579"/>
                  </a:cubicBezTo>
                  <a:lnTo>
                    <a:pt x="56769" y="3489579"/>
                  </a:lnTo>
                  <a:cubicBezTo>
                    <a:pt x="25400" y="3489579"/>
                    <a:pt x="0" y="3464179"/>
                    <a:pt x="0" y="3432810"/>
                  </a:cubicBezTo>
                  <a:close/>
                </a:path>
              </a:pathLst>
            </a:custGeom>
            <a:solidFill>
              <a:srgbClr val="3E2513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28155" y="270703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Largest Platform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8155" y="3262907"/>
            <a:ext cx="3823395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One of India’s largest platforms for college comparison.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837635" y="2404468"/>
            <a:ext cx="4619179" cy="2655243"/>
            <a:chOff x="0" y="0"/>
            <a:chExt cx="6158905" cy="354032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5400" y="25400"/>
              <a:ext cx="6108065" cy="3489452"/>
            </a:xfrm>
            <a:custGeom>
              <a:avLst/>
              <a:gdLst/>
              <a:ahLst/>
              <a:cxnLst/>
              <a:rect r="r" b="b" t="t" l="l"/>
              <a:pathLst>
                <a:path h="3489452" w="6108065">
                  <a:moveTo>
                    <a:pt x="0" y="243840"/>
                  </a:moveTo>
                  <a:cubicBezTo>
                    <a:pt x="0" y="109220"/>
                    <a:pt x="109855" y="0"/>
                    <a:pt x="245364" y="0"/>
                  </a:cubicBezTo>
                  <a:lnTo>
                    <a:pt x="5862701" y="0"/>
                  </a:lnTo>
                  <a:cubicBezTo>
                    <a:pt x="5998210" y="0"/>
                    <a:pt x="6108065" y="109220"/>
                    <a:pt x="6108065" y="243840"/>
                  </a:cubicBezTo>
                  <a:lnTo>
                    <a:pt x="6108065" y="3245612"/>
                  </a:lnTo>
                  <a:cubicBezTo>
                    <a:pt x="6108065" y="3380232"/>
                    <a:pt x="5998210" y="3489452"/>
                    <a:pt x="5862701" y="3489452"/>
                  </a:cubicBezTo>
                  <a:lnTo>
                    <a:pt x="245364" y="3489452"/>
                  </a:lnTo>
                  <a:cubicBezTo>
                    <a:pt x="109855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58865" cy="3540379"/>
            </a:xfrm>
            <a:custGeom>
              <a:avLst/>
              <a:gdLst/>
              <a:ahLst/>
              <a:cxnLst/>
              <a:rect r="r" b="b" t="t" l="l"/>
              <a:pathLst>
                <a:path h="3540379" w="6158865">
                  <a:moveTo>
                    <a:pt x="0" y="269240"/>
                  </a:moveTo>
                  <a:cubicBezTo>
                    <a:pt x="0" y="120396"/>
                    <a:pt x="121412" y="0"/>
                    <a:pt x="270764" y="0"/>
                  </a:cubicBezTo>
                  <a:lnTo>
                    <a:pt x="5888101" y="0"/>
                  </a:lnTo>
                  <a:lnTo>
                    <a:pt x="5888101" y="25400"/>
                  </a:lnTo>
                  <a:lnTo>
                    <a:pt x="5888101" y="0"/>
                  </a:lnTo>
                  <a:cubicBezTo>
                    <a:pt x="6037453" y="0"/>
                    <a:pt x="6158865" y="120396"/>
                    <a:pt x="6158865" y="269240"/>
                  </a:cubicBezTo>
                  <a:lnTo>
                    <a:pt x="6133465" y="269240"/>
                  </a:lnTo>
                  <a:lnTo>
                    <a:pt x="6158865" y="269240"/>
                  </a:lnTo>
                  <a:lnTo>
                    <a:pt x="6158865" y="3271012"/>
                  </a:lnTo>
                  <a:lnTo>
                    <a:pt x="6133465" y="3271012"/>
                  </a:lnTo>
                  <a:lnTo>
                    <a:pt x="6158865" y="3271012"/>
                  </a:lnTo>
                  <a:cubicBezTo>
                    <a:pt x="6158865" y="3419856"/>
                    <a:pt x="6037453" y="3540252"/>
                    <a:pt x="5888101" y="3540252"/>
                  </a:cubicBezTo>
                  <a:lnTo>
                    <a:pt x="5888101" y="3514852"/>
                  </a:lnTo>
                  <a:lnTo>
                    <a:pt x="5888101" y="3540252"/>
                  </a:lnTo>
                  <a:lnTo>
                    <a:pt x="270764" y="3540252"/>
                  </a:lnTo>
                  <a:lnTo>
                    <a:pt x="270764" y="3514852"/>
                  </a:lnTo>
                  <a:lnTo>
                    <a:pt x="270764" y="3540252"/>
                  </a:lnTo>
                  <a:cubicBezTo>
                    <a:pt x="121412" y="3540379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71012"/>
                  </a:lnTo>
                  <a:lnTo>
                    <a:pt x="25400" y="3271012"/>
                  </a:lnTo>
                  <a:lnTo>
                    <a:pt x="50800" y="3271012"/>
                  </a:lnTo>
                  <a:cubicBezTo>
                    <a:pt x="50800" y="3391535"/>
                    <a:pt x="149098" y="3489452"/>
                    <a:pt x="270764" y="3489452"/>
                  </a:cubicBezTo>
                  <a:lnTo>
                    <a:pt x="5888101" y="3489452"/>
                  </a:lnTo>
                  <a:cubicBezTo>
                    <a:pt x="6009767" y="3489452"/>
                    <a:pt x="6108065" y="3391535"/>
                    <a:pt x="6108065" y="3271012"/>
                  </a:cubicBezTo>
                  <a:lnTo>
                    <a:pt x="6108065" y="269240"/>
                  </a:lnTo>
                  <a:cubicBezTo>
                    <a:pt x="6108065" y="148717"/>
                    <a:pt x="6009767" y="50800"/>
                    <a:pt x="5888101" y="50800"/>
                  </a:cubicBezTo>
                  <a:lnTo>
                    <a:pt x="270764" y="50800"/>
                  </a:lnTo>
                  <a:lnTo>
                    <a:pt x="270764" y="25400"/>
                  </a:lnTo>
                  <a:lnTo>
                    <a:pt x="270764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5818585" y="2423518"/>
            <a:ext cx="152400" cy="2617142"/>
            <a:chOff x="0" y="0"/>
            <a:chExt cx="203200" cy="348952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3200" cy="3489579"/>
            </a:xfrm>
            <a:custGeom>
              <a:avLst/>
              <a:gdLst/>
              <a:ahLst/>
              <a:cxnLst/>
              <a:rect r="r" b="b" t="t" l="l"/>
              <a:pathLst>
                <a:path h="3489579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32810"/>
                  </a:lnTo>
                  <a:cubicBezTo>
                    <a:pt x="203200" y="3464179"/>
                    <a:pt x="177800" y="3489579"/>
                    <a:pt x="146431" y="3489579"/>
                  </a:cubicBezTo>
                  <a:lnTo>
                    <a:pt x="56769" y="3489579"/>
                  </a:lnTo>
                  <a:cubicBezTo>
                    <a:pt x="25400" y="3489579"/>
                    <a:pt x="0" y="3464179"/>
                    <a:pt x="0" y="3432810"/>
                  </a:cubicBezTo>
                  <a:close/>
                </a:path>
              </a:pathLst>
            </a:custGeom>
            <a:solidFill>
              <a:srgbClr val="3E2513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6292602" y="2707035"/>
            <a:ext cx="3600301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Comprehensive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92602" y="3262907"/>
            <a:ext cx="3823544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Provides </a:t>
            </a:r>
            <a:r>
              <a:rPr lang="en-US" sz="2187" b="true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fees, placements, ratings, reviews, and NIRF ranks</a:t>
            </a: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73188" y="5305127"/>
            <a:ext cx="4619030" cy="2655243"/>
            <a:chOff x="0" y="0"/>
            <a:chExt cx="6158707" cy="354032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25400" y="25400"/>
              <a:ext cx="6107938" cy="3489452"/>
            </a:xfrm>
            <a:custGeom>
              <a:avLst/>
              <a:gdLst/>
              <a:ahLst/>
              <a:cxnLst/>
              <a:rect r="r" b="b" t="t" l="l"/>
              <a:pathLst>
                <a:path h="3489452" w="6107938">
                  <a:moveTo>
                    <a:pt x="0" y="243840"/>
                  </a:moveTo>
                  <a:cubicBezTo>
                    <a:pt x="0" y="109220"/>
                    <a:pt x="109855" y="0"/>
                    <a:pt x="245364" y="0"/>
                  </a:cubicBezTo>
                  <a:lnTo>
                    <a:pt x="5862574" y="0"/>
                  </a:lnTo>
                  <a:cubicBezTo>
                    <a:pt x="5998083" y="0"/>
                    <a:pt x="6107938" y="109220"/>
                    <a:pt x="6107938" y="243840"/>
                  </a:cubicBezTo>
                  <a:lnTo>
                    <a:pt x="6107938" y="3245612"/>
                  </a:lnTo>
                  <a:cubicBezTo>
                    <a:pt x="6107938" y="3380232"/>
                    <a:pt x="5998083" y="3489452"/>
                    <a:pt x="5862574" y="3489452"/>
                  </a:cubicBezTo>
                  <a:lnTo>
                    <a:pt x="245364" y="3489452"/>
                  </a:lnTo>
                  <a:cubicBezTo>
                    <a:pt x="109855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158738" cy="3540379"/>
            </a:xfrm>
            <a:custGeom>
              <a:avLst/>
              <a:gdLst/>
              <a:ahLst/>
              <a:cxnLst/>
              <a:rect r="r" b="b" t="t" l="l"/>
              <a:pathLst>
                <a:path h="3540379" w="6158738">
                  <a:moveTo>
                    <a:pt x="0" y="269240"/>
                  </a:moveTo>
                  <a:cubicBezTo>
                    <a:pt x="0" y="120396"/>
                    <a:pt x="121412" y="0"/>
                    <a:pt x="270764" y="0"/>
                  </a:cubicBezTo>
                  <a:lnTo>
                    <a:pt x="5887974" y="0"/>
                  </a:lnTo>
                  <a:lnTo>
                    <a:pt x="5887974" y="25400"/>
                  </a:lnTo>
                  <a:lnTo>
                    <a:pt x="5887974" y="0"/>
                  </a:lnTo>
                  <a:cubicBezTo>
                    <a:pt x="6037326" y="0"/>
                    <a:pt x="6158738" y="120396"/>
                    <a:pt x="6158738" y="269240"/>
                  </a:cubicBezTo>
                  <a:lnTo>
                    <a:pt x="6133338" y="269240"/>
                  </a:lnTo>
                  <a:lnTo>
                    <a:pt x="6158738" y="269240"/>
                  </a:lnTo>
                  <a:lnTo>
                    <a:pt x="6158738" y="3271012"/>
                  </a:lnTo>
                  <a:lnTo>
                    <a:pt x="6133338" y="3271012"/>
                  </a:lnTo>
                  <a:lnTo>
                    <a:pt x="6158738" y="3271012"/>
                  </a:lnTo>
                  <a:cubicBezTo>
                    <a:pt x="6158738" y="3419856"/>
                    <a:pt x="6037326" y="3540252"/>
                    <a:pt x="5887974" y="3540252"/>
                  </a:cubicBezTo>
                  <a:lnTo>
                    <a:pt x="5887974" y="3514852"/>
                  </a:lnTo>
                  <a:lnTo>
                    <a:pt x="5887974" y="3540252"/>
                  </a:lnTo>
                  <a:lnTo>
                    <a:pt x="270764" y="3540252"/>
                  </a:lnTo>
                  <a:lnTo>
                    <a:pt x="270764" y="3514852"/>
                  </a:lnTo>
                  <a:lnTo>
                    <a:pt x="270764" y="3540252"/>
                  </a:lnTo>
                  <a:cubicBezTo>
                    <a:pt x="121412" y="3540379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71012"/>
                  </a:lnTo>
                  <a:lnTo>
                    <a:pt x="25400" y="3271012"/>
                  </a:lnTo>
                  <a:lnTo>
                    <a:pt x="50800" y="3271012"/>
                  </a:lnTo>
                  <a:cubicBezTo>
                    <a:pt x="50800" y="3391535"/>
                    <a:pt x="149098" y="3489452"/>
                    <a:pt x="270764" y="3489452"/>
                  </a:cubicBezTo>
                  <a:lnTo>
                    <a:pt x="5887974" y="3489452"/>
                  </a:lnTo>
                  <a:cubicBezTo>
                    <a:pt x="6009640" y="3489452"/>
                    <a:pt x="6107938" y="3391535"/>
                    <a:pt x="6107938" y="3271012"/>
                  </a:cubicBezTo>
                  <a:lnTo>
                    <a:pt x="6107938" y="269240"/>
                  </a:lnTo>
                  <a:cubicBezTo>
                    <a:pt x="6107938" y="148717"/>
                    <a:pt x="6009640" y="50800"/>
                    <a:pt x="5887974" y="50800"/>
                  </a:cubicBezTo>
                  <a:lnTo>
                    <a:pt x="270764" y="50800"/>
                  </a:lnTo>
                  <a:lnTo>
                    <a:pt x="270764" y="25400"/>
                  </a:lnTo>
                  <a:lnTo>
                    <a:pt x="270764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954138" y="5324177"/>
            <a:ext cx="152400" cy="2617143"/>
            <a:chOff x="0" y="0"/>
            <a:chExt cx="203200" cy="348952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3200" cy="3489579"/>
            </a:xfrm>
            <a:custGeom>
              <a:avLst/>
              <a:gdLst/>
              <a:ahLst/>
              <a:cxnLst/>
              <a:rect r="r" b="b" t="t" l="l"/>
              <a:pathLst>
                <a:path h="3489579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32810"/>
                  </a:lnTo>
                  <a:cubicBezTo>
                    <a:pt x="203200" y="3464179"/>
                    <a:pt x="177800" y="3489579"/>
                    <a:pt x="146431" y="3489579"/>
                  </a:cubicBezTo>
                  <a:lnTo>
                    <a:pt x="56769" y="3489579"/>
                  </a:lnTo>
                  <a:cubicBezTo>
                    <a:pt x="25400" y="3489579"/>
                    <a:pt x="0" y="3464179"/>
                    <a:pt x="0" y="3432810"/>
                  </a:cubicBezTo>
                  <a:close/>
                </a:path>
              </a:pathLst>
            </a:custGeom>
            <a:solidFill>
              <a:srgbClr val="3E2513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428155" y="560769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Student Trust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28155" y="6163568"/>
            <a:ext cx="3823395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Widely used by students and parents while making decisions.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92238" y="8165009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📌</a:t>
            </a: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That’s why we chose Shiksha as our trusted data source.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5814832" y="9258300"/>
            <a:ext cx="1702839" cy="706678"/>
          </a:xfrm>
          <a:custGeom>
            <a:avLst/>
            <a:gdLst/>
            <a:ahLst/>
            <a:cxnLst/>
            <a:rect r="r" b="b" t="t" l="l"/>
            <a:pathLst>
              <a:path h="706678" w="1702839">
                <a:moveTo>
                  <a:pt x="0" y="0"/>
                </a:moveTo>
                <a:lnTo>
                  <a:pt x="1702839" y="0"/>
                </a:lnTo>
                <a:lnTo>
                  <a:pt x="1702839" y="706678"/>
                </a:lnTo>
                <a:lnTo>
                  <a:pt x="0" y="706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595254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63500" y="0"/>
                  </a:moveTo>
                  <a:lnTo>
                    <a:pt x="9080500" y="0"/>
                  </a:lnTo>
                  <a:cubicBezTo>
                    <a:pt x="9115570" y="0"/>
                    <a:pt x="9144000" y="28430"/>
                    <a:pt x="9144000" y="63500"/>
                  </a:cubicBezTo>
                  <a:lnTo>
                    <a:pt x="9144000" y="13652500"/>
                  </a:lnTo>
                  <a:cubicBezTo>
                    <a:pt x="9144000" y="13687571"/>
                    <a:pt x="9115570" y="13716000"/>
                    <a:pt x="9080500" y="13716000"/>
                  </a:cubicBezTo>
                  <a:lnTo>
                    <a:pt x="63500" y="13716000"/>
                  </a:lnTo>
                  <a:cubicBezTo>
                    <a:pt x="28430" y="13716000"/>
                    <a:pt x="0" y="13687571"/>
                    <a:pt x="0" y="13652500"/>
                  </a:cubicBezTo>
                  <a:lnTo>
                    <a:pt x="0" y="63500"/>
                  </a:lnTo>
                  <a:cubicBezTo>
                    <a:pt x="0" y="28430"/>
                    <a:pt x="28430" y="0"/>
                    <a:pt x="635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984325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Project Objectives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1208" y="2744793"/>
            <a:ext cx="255179" cy="40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6"/>
              </a:lnSpc>
            </a:pPr>
            <a:r>
              <a:rPr lang="en-US" sz="1968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92238" y="3316784"/>
            <a:ext cx="4580930" cy="38100"/>
            <a:chOff x="0" y="0"/>
            <a:chExt cx="6107907" cy="5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07938" cy="50800"/>
            </a:xfrm>
            <a:custGeom>
              <a:avLst/>
              <a:gdLst/>
              <a:ahLst/>
              <a:cxnLst/>
              <a:rect r="r" b="b" t="t" l="l"/>
              <a:pathLst>
                <a:path h="50800" w="6107938">
                  <a:moveTo>
                    <a:pt x="0" y="0"/>
                  </a:moveTo>
                  <a:lnTo>
                    <a:pt x="6107938" y="0"/>
                  </a:lnTo>
                  <a:lnTo>
                    <a:pt x="6107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E2513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92238" y="3496567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Scrape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4052441"/>
            <a:ext cx="458093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Collect details on top colleges.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56685" y="2728369"/>
            <a:ext cx="283518" cy="43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856685" y="3316784"/>
            <a:ext cx="4581079" cy="38100"/>
            <a:chOff x="0" y="0"/>
            <a:chExt cx="6108105" cy="50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08065" cy="50800"/>
            </a:xfrm>
            <a:custGeom>
              <a:avLst/>
              <a:gdLst/>
              <a:ahLst/>
              <a:cxnLst/>
              <a:rect r="r" b="b" t="t" l="l"/>
              <a:pathLst>
                <a:path h="50800" w="6108065">
                  <a:moveTo>
                    <a:pt x="0" y="0"/>
                  </a:moveTo>
                  <a:lnTo>
                    <a:pt x="6108065" y="0"/>
                  </a:lnTo>
                  <a:lnTo>
                    <a:pt x="61080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E2513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5856685" y="3496567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Clean Data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56685" y="4052441"/>
            <a:ext cx="4581079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Handle duplicates, missing values, and formats.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1208" y="5380435"/>
            <a:ext cx="283518" cy="43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92238" y="5994798"/>
            <a:ext cx="9445526" cy="38100"/>
            <a:chOff x="0" y="0"/>
            <a:chExt cx="12594035" cy="50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94082" cy="50800"/>
            </a:xfrm>
            <a:custGeom>
              <a:avLst/>
              <a:gdLst/>
              <a:ahLst/>
              <a:cxnLst/>
              <a:rect r="r" b="b" t="t" l="l"/>
              <a:pathLst>
                <a:path h="50800" w="12594082">
                  <a:moveTo>
                    <a:pt x="0" y="0"/>
                  </a:moveTo>
                  <a:lnTo>
                    <a:pt x="12594082" y="0"/>
                  </a:lnTo>
                  <a:lnTo>
                    <a:pt x="1259408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E2513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92238" y="6174581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Analyze Data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2238" y="6730454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Generate insights on ROI, fees, and placements.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2238" y="7715547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✨</a:t>
            </a: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Final outcome: A clear picture of India’s higher education trends.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5814832" y="9258300"/>
            <a:ext cx="1702839" cy="706678"/>
          </a:xfrm>
          <a:custGeom>
            <a:avLst/>
            <a:gdLst/>
            <a:ahLst/>
            <a:cxnLst/>
            <a:rect r="r" b="b" t="t" l="l"/>
            <a:pathLst>
              <a:path h="706678" w="1702839">
                <a:moveTo>
                  <a:pt x="0" y="0"/>
                </a:moveTo>
                <a:lnTo>
                  <a:pt x="1702839" y="0"/>
                </a:lnTo>
                <a:lnTo>
                  <a:pt x="1702839" y="706678"/>
                </a:lnTo>
                <a:lnTo>
                  <a:pt x="0" y="706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1154906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Technology Stack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1948309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We used a </a:t>
            </a:r>
            <a:r>
              <a:rPr lang="en-US" sz="2187" b="true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Python-based ecosystem</a:t>
            </a: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850237" y="2816126"/>
            <a:ext cx="850552" cy="850552"/>
            <a:chOff x="0" y="0"/>
            <a:chExt cx="1134070" cy="113407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3" b="3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055150" y="3017192"/>
            <a:ext cx="4418111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Requests + BeautifulSoup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55150" y="3573066"/>
            <a:ext cx="8240614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Web scraping.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850237" y="4688979"/>
            <a:ext cx="850552" cy="850552"/>
            <a:chOff x="0" y="0"/>
            <a:chExt cx="1134070" cy="113407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3" b="3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055150" y="489004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Pandas + NumPy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55150" y="5445919"/>
            <a:ext cx="8240614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Data processing &amp; cleaning.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850237" y="6561832"/>
            <a:ext cx="850552" cy="850552"/>
            <a:chOff x="0" y="0"/>
            <a:chExt cx="1134070" cy="113407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3" b="3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055150" y="6727552"/>
            <a:ext cx="3646289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Matplotlib + Seaborn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55150" y="7318771"/>
            <a:ext cx="8240614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Visualizations.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50237" y="8091339"/>
            <a:ext cx="9445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🔧</a:t>
            </a: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These tools helped us move from messy web pages to actionable insights.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5814832" y="9258300"/>
            <a:ext cx="1702839" cy="706678"/>
          </a:xfrm>
          <a:custGeom>
            <a:avLst/>
            <a:gdLst/>
            <a:ahLst/>
            <a:cxnLst/>
            <a:rect r="r" b="b" t="t" l="l"/>
            <a:pathLst>
              <a:path h="706678" w="1702839">
                <a:moveTo>
                  <a:pt x="0" y="0"/>
                </a:moveTo>
                <a:lnTo>
                  <a:pt x="1702839" y="0"/>
                </a:lnTo>
                <a:lnTo>
                  <a:pt x="1702839" y="706678"/>
                </a:lnTo>
                <a:lnTo>
                  <a:pt x="0" y="706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144000" y="1657506"/>
            <a:ext cx="7524854" cy="5887868"/>
          </a:xfrm>
          <a:custGeom>
            <a:avLst/>
            <a:gdLst/>
            <a:ahLst/>
            <a:cxnLst/>
            <a:rect r="r" b="b" t="t" l="l"/>
            <a:pathLst>
              <a:path h="5887868" w="7524854">
                <a:moveTo>
                  <a:pt x="0" y="0"/>
                </a:moveTo>
                <a:lnTo>
                  <a:pt x="7524854" y="0"/>
                </a:lnTo>
                <a:lnTo>
                  <a:pt x="7524854" y="5887868"/>
                </a:lnTo>
                <a:lnTo>
                  <a:pt x="0" y="5887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50862" y="709017"/>
            <a:ext cx="4075510" cy="54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Data Collection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0862" y="1730276"/>
            <a:ext cx="7861697" cy="945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Total of </a:t>
            </a:r>
            <a:r>
              <a:rPr lang="en-US" sz="2125" b="true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1139 records</a:t>
            </a:r>
            <a:r>
              <a:rPr lang="en-US" sz="2125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scraped across Engineering, MBA, and Medical.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0862" y="2844254"/>
            <a:ext cx="7861697" cy="945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Attributes: College Name, Stream, NIRF Rank, Fees, Salary, Reviews, Ratings.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0862" y="3958232"/>
            <a:ext cx="7861697" cy="510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Saved into a structured </a:t>
            </a:r>
            <a:r>
              <a:rPr lang="en-US" sz="2125" b="true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CSV dataset</a:t>
            </a:r>
            <a:r>
              <a:rPr lang="en-US" sz="2125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for processing.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814832" y="9258300"/>
            <a:ext cx="1702839" cy="706678"/>
          </a:xfrm>
          <a:custGeom>
            <a:avLst/>
            <a:gdLst/>
            <a:ahLst/>
            <a:cxnLst/>
            <a:rect r="r" b="b" t="t" l="l"/>
            <a:pathLst>
              <a:path h="706678" w="1702839">
                <a:moveTo>
                  <a:pt x="0" y="0"/>
                </a:moveTo>
                <a:lnTo>
                  <a:pt x="1702839" y="0"/>
                </a:lnTo>
                <a:lnTo>
                  <a:pt x="1702839" y="706678"/>
                </a:lnTo>
                <a:lnTo>
                  <a:pt x="0" y="706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3544044"/>
            <a:chOff x="0" y="0"/>
            <a:chExt cx="24384000" cy="4725392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725416"/>
            </a:xfrm>
            <a:custGeom>
              <a:avLst/>
              <a:gdLst/>
              <a:ahLst/>
              <a:cxnLst/>
              <a:rect r="r" b="b" t="t" l="l"/>
              <a:pathLst>
                <a:path h="472541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-10" t="0" r="-1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4471095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Data Cleaning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264497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We ensured the dataset was reliable: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98500" y="6087964"/>
            <a:ext cx="425203" cy="531614"/>
            <a:chOff x="0" y="0"/>
            <a:chExt cx="566937" cy="708818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566928" cy="708787"/>
            </a:xfrm>
            <a:custGeom>
              <a:avLst/>
              <a:gdLst/>
              <a:ahLst/>
              <a:cxnLst/>
              <a:rect r="r" b="b" t="t" l="l"/>
              <a:pathLst>
                <a:path h="708787" w="566928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3" t="0" r="-235" b="-4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913632" y="609421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Removed Duplicates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3632" y="6650088"/>
            <a:ext cx="4276874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Resulting in 419 unique colleges.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651129" y="6087964"/>
            <a:ext cx="425203" cy="531614"/>
            <a:chOff x="0" y="0"/>
            <a:chExt cx="566937" cy="708818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566928" cy="708787"/>
            </a:xfrm>
            <a:custGeom>
              <a:avLst/>
              <a:gdLst/>
              <a:ahLst/>
              <a:cxnLst/>
              <a:rect r="r" b="b" t="t" l="l"/>
              <a:pathLst>
                <a:path h="708787" w="566928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3" t="0" r="-235" b="-4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466260" y="609421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Numeric Conversion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66260" y="6650088"/>
            <a:ext cx="4276874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Converted fees, salaries, and ranks into numeric form.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203757" y="6087964"/>
            <a:ext cx="425203" cy="531614"/>
            <a:chOff x="0" y="0"/>
            <a:chExt cx="566937" cy="708818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566928" cy="708787"/>
            </a:xfrm>
            <a:custGeom>
              <a:avLst/>
              <a:gdLst/>
              <a:ahLst/>
              <a:cxnLst/>
              <a:rect r="r" b="b" t="t" l="l"/>
              <a:pathLst>
                <a:path h="708787" w="566928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3" t="0" r="-235" b="-4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018889" y="6094214"/>
            <a:ext cx="427687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Missing Value Imputation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18889" y="7093000"/>
            <a:ext cx="4276874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Filled missing values using </a:t>
            </a:r>
            <a:r>
              <a:rPr lang="en-US" sz="2187" b="true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median imputation</a:t>
            </a: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per stream.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2238" y="8772822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✅</a:t>
            </a: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Result: A clean, consistent dataset for analysis.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5814832" y="9258300"/>
            <a:ext cx="1702839" cy="706678"/>
          </a:xfrm>
          <a:custGeom>
            <a:avLst/>
            <a:gdLst/>
            <a:ahLst/>
            <a:cxnLst/>
            <a:rect r="r" b="b" t="t" l="l"/>
            <a:pathLst>
              <a:path h="706678" w="1702839">
                <a:moveTo>
                  <a:pt x="0" y="0"/>
                </a:moveTo>
                <a:lnTo>
                  <a:pt x="1702839" y="0"/>
                </a:lnTo>
                <a:lnTo>
                  <a:pt x="1702839" y="706678"/>
                </a:lnTo>
                <a:lnTo>
                  <a:pt x="0" y="706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E3D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247305"/>
            <a:ext cx="16303526" cy="5659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75"/>
              </a:lnSpc>
            </a:pPr>
            <a:r>
              <a:rPr lang="en-US" sz="166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📊</a:t>
            </a:r>
            <a:r>
              <a:rPr lang="en-US" sz="16687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 Analysis Section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814832" y="9258300"/>
            <a:ext cx="1702839" cy="706678"/>
          </a:xfrm>
          <a:custGeom>
            <a:avLst/>
            <a:gdLst/>
            <a:ahLst/>
            <a:cxnLst/>
            <a:rect r="r" b="b" t="t" l="l"/>
            <a:pathLst>
              <a:path h="706678" w="1702839">
                <a:moveTo>
                  <a:pt x="0" y="0"/>
                </a:moveTo>
                <a:lnTo>
                  <a:pt x="1702839" y="0"/>
                </a:lnTo>
                <a:lnTo>
                  <a:pt x="1702839" y="706678"/>
                </a:lnTo>
                <a:lnTo>
                  <a:pt x="0" y="706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24556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26140" y="2392008"/>
            <a:ext cx="10036556" cy="7366610"/>
            <a:chOff x="0" y="0"/>
            <a:chExt cx="12724593" cy="93395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24624" cy="9339507"/>
            </a:xfrm>
            <a:custGeom>
              <a:avLst/>
              <a:gdLst/>
              <a:ahLst/>
              <a:cxnLst/>
              <a:rect r="r" b="b" t="t" l="l"/>
              <a:pathLst>
                <a:path h="9339507" w="12724624">
                  <a:moveTo>
                    <a:pt x="0" y="0"/>
                  </a:moveTo>
                  <a:lnTo>
                    <a:pt x="12724624" y="0"/>
                  </a:lnTo>
                  <a:lnTo>
                    <a:pt x="12724624" y="9339507"/>
                  </a:lnTo>
                  <a:lnTo>
                    <a:pt x="0" y="9339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70" r="0" b="-7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26140" y="1397445"/>
            <a:ext cx="6400755" cy="579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3"/>
              </a:lnSpc>
            </a:pPr>
            <a:r>
              <a:rPr lang="en-US" sz="3592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Count of Colleges by Stream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98870" y="2748111"/>
            <a:ext cx="6106269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Engineering dominates the landscape with </a:t>
            </a:r>
            <a:r>
              <a:rPr lang="en-US" sz="2187" b="true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283 colleges</a:t>
            </a: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, MBA has 96, Medical 40.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98870" y="3910459"/>
            <a:ext cx="6106269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This indicates how </a:t>
            </a:r>
            <a:r>
              <a:rPr lang="en-US" sz="2187" b="true">
                <a:solidFill>
                  <a:srgbClr val="504C49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Engineering is oversaturated</a:t>
            </a: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compared to other streams.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98870" y="5072806"/>
            <a:ext cx="6106269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📌</a:t>
            </a:r>
            <a:r>
              <a:rPr lang="en-US" sz="2187">
                <a:solidFill>
                  <a:srgbClr val="504C49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Students face higher competition in Engineering, while MBA/Medical are niche.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73231" y="416981"/>
            <a:ext cx="7541538" cy="599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8"/>
              </a:lnSpc>
              <a:spcBef>
                <a:spcPct val="0"/>
              </a:spcBef>
            </a:pPr>
            <a:r>
              <a:rPr lang="en-US" sz="3161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Section 1: Understanding the Landscape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814832" y="9258300"/>
            <a:ext cx="1702839" cy="706678"/>
          </a:xfrm>
          <a:custGeom>
            <a:avLst/>
            <a:gdLst/>
            <a:ahLst/>
            <a:cxnLst/>
            <a:rect r="r" b="b" t="t" l="l"/>
            <a:pathLst>
              <a:path h="706678" w="1702839">
                <a:moveTo>
                  <a:pt x="0" y="0"/>
                </a:moveTo>
                <a:lnTo>
                  <a:pt x="1702839" y="0"/>
                </a:lnTo>
                <a:lnTo>
                  <a:pt x="1702839" y="706678"/>
                </a:lnTo>
                <a:lnTo>
                  <a:pt x="0" y="706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DAGyoguOoOY</dc:identifier>
  <dcterms:modified xsi:type="dcterms:W3CDTF">2011-08-01T06:04:30Z</dcterms:modified>
  <cp:revision>1</cp:revision>
  <dc:title>Distribution of Fees in Indian Higher Education</dc:title>
</cp:coreProperties>
</file>